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7"/>
  </p:notesMasterIdLst>
  <p:sldIdLst>
    <p:sldId id="597" r:id="rId5"/>
    <p:sldId id="612" r:id="rId6"/>
    <p:sldId id="600" r:id="rId7"/>
    <p:sldId id="593" r:id="rId8"/>
    <p:sldId id="610" r:id="rId9"/>
    <p:sldId id="259" r:id="rId10"/>
    <p:sldId id="611" r:id="rId11"/>
    <p:sldId id="262" r:id="rId12"/>
    <p:sldId id="260" r:id="rId13"/>
    <p:sldId id="295" r:id="rId14"/>
    <p:sldId id="331" r:id="rId15"/>
    <p:sldId id="601" r:id="rId16"/>
    <p:sldId id="263" r:id="rId17"/>
    <p:sldId id="293" r:id="rId18"/>
    <p:sldId id="590" r:id="rId19"/>
    <p:sldId id="269" r:id="rId20"/>
    <p:sldId id="315" r:id="rId21"/>
    <p:sldId id="298" r:id="rId22"/>
    <p:sldId id="314" r:id="rId23"/>
    <p:sldId id="299" r:id="rId24"/>
    <p:sldId id="316" r:id="rId25"/>
    <p:sldId id="586" r:id="rId26"/>
    <p:sldId id="285" r:id="rId27"/>
    <p:sldId id="287" r:id="rId28"/>
    <p:sldId id="310" r:id="rId29"/>
    <p:sldId id="319" r:id="rId30"/>
    <p:sldId id="272" r:id="rId31"/>
    <p:sldId id="266" r:id="rId32"/>
    <p:sldId id="276" r:id="rId33"/>
    <p:sldId id="275" r:id="rId34"/>
    <p:sldId id="602" r:id="rId35"/>
    <p:sldId id="604" r:id="rId36"/>
    <p:sldId id="606" r:id="rId37"/>
    <p:sldId id="605" r:id="rId38"/>
    <p:sldId id="607" r:id="rId39"/>
    <p:sldId id="608" r:id="rId40"/>
    <p:sldId id="301" r:id="rId41"/>
    <p:sldId id="302" r:id="rId42"/>
    <p:sldId id="609" r:id="rId43"/>
    <p:sldId id="594" r:id="rId44"/>
    <p:sldId id="595" r:id="rId45"/>
    <p:sldId id="30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A3C"/>
    <a:srgbClr val="03273E"/>
    <a:srgbClr val="D62326"/>
    <a:srgbClr val="FF9300"/>
    <a:srgbClr val="FF2F92"/>
    <a:srgbClr val="14A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D1563-DE6B-1868-3D4D-3A8C7BAC8DE7}" v="12" dt="2025-10-28T21:12:19.9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94"/>
  </p:normalViewPr>
  <p:slideViewPr>
    <p:cSldViewPr snapToGrid="0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6385C-B8DB-E84F-A571-5EC465885B90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6A650-91DC-7C4A-B239-8F9CF1B8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2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972FB-8F62-50E6-2C11-3A3EEE066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B158E-3B7A-910B-5825-5558F2DC1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F3E9FA-D51E-35D2-E7A0-B5D820936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56FCD8-A909-140E-C632-1D949BC39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A650-91DC-7C4A-B239-8F9CF1B820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65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45BC1-A1CA-7517-80B3-1FEF5985D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2BFB5D-832A-CBE6-80E5-A1AA83A28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323343-4392-2E71-8537-679C418F9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ADD6C-7D25-B0FD-E8B4-A29E19A690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A650-91DC-7C4A-B239-8F9CF1B820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2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A650-91DC-7C4A-B239-8F9CF1B820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1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6A650-91DC-7C4A-B239-8F9CF1B820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6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9C608-8607-6E61-A052-B797CBF6BD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5A1A6F-AB43-FFAD-0392-2A90E255A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69202-8BC0-EF7F-B75C-BCBD19559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16517-521B-19BF-0E69-E39E2283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BF08A-D068-4669-2F0A-9ABC1576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3CF2-547A-E501-F407-F6F0A27D0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BAADB9-95DB-F478-A90C-DA9E92367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BB98C-413A-4B72-5793-97C592BD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610B6-F8F8-6B1E-5412-AAC4AEC1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FABF9-DF1A-46EC-DDD8-450565A4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122AA4-C613-BC36-6428-A07E13D730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DAC2A-F83F-4206-BA92-B96A7067E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5F4CA-E0A2-61F7-073A-6DE9E9A37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6E383-E906-9601-0C5A-C6149186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404A8-0528-608D-4475-2213EFA3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16993-394C-E9D6-C627-8449B506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5D701-46B8-0E76-8D88-C05B93775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9F75-D822-E257-8113-E5D2A1D8C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39ABA-781F-505D-5808-2144FAE66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46D47-B61B-ED34-0AB3-45F9B134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85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F5EE-B388-6337-310C-67D9FB8AF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966E6-EED1-4D4C-6B1B-57C048F8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B562C-9594-D2D4-57DC-FC1EB5D33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0237C-518E-1280-18CF-38A97D53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71003-4D8E-493A-24F4-7E575979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7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7A39-D1CB-124E-2CD4-944EACB0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FA37F-08CF-01A9-2DC4-6E362D5D6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FE236-D0F0-2F93-9ECB-017004406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7DCB6-5096-A033-DE38-3E14FDA26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58FF9-7817-A522-DEB0-92F4F940C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21D46-4EE5-D1DD-2C51-6CA8226C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5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95280-725B-D8FA-272E-83CA0394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79CBE-F3A8-069A-3E3C-86F923AD7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8FB0A-6C0F-56D7-530C-830A89B45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2D9D0F-16EF-B10F-CE04-7557327A5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4B237-2DD2-BD11-AC0F-40CCF801E6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3B1A74-46E7-9A31-04EC-749DF91C6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861B03-652D-DA30-334F-22083BA2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85799D-9461-AD35-8557-1429875B6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2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9A659-7D35-BAAB-402F-F9BD05B7C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4A954-5E55-0E19-2A11-06D728A0B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46031-08D6-F3E0-BF3D-73B4E708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693FC2-8FAB-79A6-37E5-3454F933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7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86DE39-F86A-9E14-100E-BADA5DE56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66129F-BAD4-F6DE-215F-175B5A06A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1FBAA-404E-59A8-F6AD-49FC2C034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7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9BAA-EF30-552E-A0BF-D08A0DFF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C5307-7BFC-D885-445D-68D6BEFAA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631F8-F1CE-D8B2-1516-488CD7CDF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C6555C-2C4F-61F5-E38E-8E24FDB88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6A2B4-AF52-FC58-E20F-C26D9DB2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6BCC1-D453-29E7-F6AA-819B7424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4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02405-C068-28DD-5E5D-7597B861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F98CA-FB62-B25B-E400-98717B5ED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A1D7-AB45-CC53-D420-808C5486E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31E920-F640-2406-702A-024842192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6C85F-49D0-DD2F-7A43-903E4609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B42E9F-48AB-5860-DF4D-34F36B01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DA9DBA-B17E-F4CC-795D-50C40C73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1291D-B22F-1526-CA3F-72E986E37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89E80-1E2F-60C9-9E26-EDFF7000D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1D9B8-C523-DA4E-A2A1-A132C648648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D999E-E2EF-06E5-8E83-DC706803D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EA26B-C049-1197-062C-27DAF1346A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BD250-678E-2B4F-BDED-2BF318096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6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hyperlink" Target="mailto:nick.bickley@strongerfamilies.org" TargetMode="External"/><Relationship Id="rId4" Type="http://schemas.openxmlformats.org/officeDocument/2006/relationships/hyperlink" Target="mailto:noel.meador@strongerfamilies.or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07A42B-B579-794A-4977-7B0B61581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E71AED-2042-4F5C-C6C7-69D38E3D9F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330"/>
          <a:stretch/>
        </p:blipFill>
        <p:spPr>
          <a:xfrm>
            <a:off x="2525196" y="1622527"/>
            <a:ext cx="7141602" cy="44597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0F18F1-D1E4-CC5C-9EB5-8BFA8191BB5F}"/>
              </a:ext>
            </a:extLst>
          </p:cNvPr>
          <p:cNvSpPr/>
          <p:nvPr/>
        </p:nvSpPr>
        <p:spPr>
          <a:xfrm>
            <a:off x="0" y="-24032"/>
            <a:ext cx="12192000" cy="2051222"/>
          </a:xfrm>
          <a:prstGeom prst="rect">
            <a:avLst/>
          </a:prstGeom>
          <a:solidFill>
            <a:srgbClr val="152A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A7E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7ACDC-DD88-3820-5DAB-5935EF636F3D}"/>
              </a:ext>
            </a:extLst>
          </p:cNvPr>
          <p:cNvSpPr txBox="1"/>
          <p:nvPr/>
        </p:nvSpPr>
        <p:spPr>
          <a:xfrm>
            <a:off x="2966775" y="182546"/>
            <a:ext cx="6258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BRIDGING THE GAP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661A7A-5AA8-BFA1-99EF-B9175D944195}"/>
              </a:ext>
            </a:extLst>
          </p:cNvPr>
          <p:cNvSpPr txBox="1"/>
          <p:nvPr/>
        </p:nvSpPr>
        <p:spPr>
          <a:xfrm>
            <a:off x="534527" y="1037752"/>
            <a:ext cx="11122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Mitigating the Stress of Relationships, on the Job and at Home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7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4F63ED-20CB-E51B-45D9-72FF6E43EA1E}"/>
              </a:ext>
            </a:extLst>
          </p:cNvPr>
          <p:cNvSpPr txBox="1">
            <a:spLocks/>
          </p:cNvSpPr>
          <p:nvPr/>
        </p:nvSpPr>
        <p:spPr>
          <a:xfrm>
            <a:off x="430696" y="606604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latin typeface="Copperplate"/>
                <a:ea typeface="Open Sans"/>
                <a:cs typeface="Open Sans"/>
              </a:rPr>
              <a:t>Stress IS NOT BAD!</a:t>
            </a:r>
            <a:endParaRPr lang="en-US" sz="6000">
              <a:latin typeface="Copperplate"/>
              <a:ea typeface="Open Sans"/>
              <a:cs typeface="Open San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701B41-E531-C1E3-B883-20AFAEB4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93" y="1886693"/>
            <a:ext cx="12026607" cy="4246094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4000">
                <a:latin typeface="Copperplate"/>
              </a:rPr>
              <a:t>Your body’s response to stress/danger is normal and appropriate</a:t>
            </a:r>
          </a:p>
          <a:p>
            <a:pPr lvl="1"/>
            <a:r>
              <a:rPr lang="en-US" sz="4000">
                <a:latin typeface="Copperplate"/>
              </a:rPr>
              <a:t>The bodies </a:t>
            </a:r>
            <a:r>
              <a:rPr lang="en-US" sz="4000" u="sng">
                <a:latin typeface="Copperplate"/>
              </a:rPr>
              <a:t>NATURAL</a:t>
            </a:r>
            <a:r>
              <a:rPr lang="en-US" sz="4000">
                <a:latin typeface="Copperplate"/>
              </a:rPr>
              <a:t> response to </a:t>
            </a:r>
            <a:r>
              <a:rPr lang="en-US" sz="4000" u="sng">
                <a:latin typeface="Copperplate"/>
              </a:rPr>
              <a:t>UNNATURAL</a:t>
            </a:r>
            <a:r>
              <a:rPr lang="en-US" sz="4000">
                <a:latin typeface="Copperplate"/>
              </a:rPr>
              <a:t> situations</a:t>
            </a:r>
          </a:p>
          <a:p>
            <a:pPr lvl="1"/>
            <a:r>
              <a:rPr lang="en-US" sz="4000">
                <a:latin typeface="Copperplate"/>
              </a:rPr>
              <a:t>Your body saying ”Pay attention!”</a:t>
            </a:r>
          </a:p>
          <a:p>
            <a:pPr marL="457200" lvl="1" indent="0">
              <a:buNone/>
            </a:pPr>
            <a:endParaRPr lang="en-US" sz="4000">
              <a:latin typeface="Copperplate"/>
            </a:endParaRPr>
          </a:p>
          <a:p>
            <a:r>
              <a:rPr lang="en-US" sz="4000">
                <a:latin typeface="Copperplate"/>
              </a:rPr>
              <a:t>Your mind is designed to remember stressful/threatening things, not forget them</a:t>
            </a:r>
          </a:p>
          <a:p>
            <a:endParaRPr lang="en-US" sz="4000">
              <a:latin typeface="Copperplate"/>
            </a:endParaRPr>
          </a:p>
          <a:p>
            <a:r>
              <a:rPr lang="en-US" sz="4000">
                <a:latin typeface="Copperplate"/>
              </a:rPr>
              <a:t>Velcro for the bad, Teflon for the good,” Rick Hanson PhD</a:t>
            </a:r>
          </a:p>
          <a:p>
            <a:pPr lvl="1"/>
            <a:endParaRPr lang="en-US" sz="4000">
              <a:latin typeface="Copperplate"/>
            </a:endParaRPr>
          </a:p>
          <a:p>
            <a:r>
              <a:rPr lang="en-US" sz="4000">
                <a:latin typeface="Copperplate"/>
              </a:rPr>
              <a:t>Your mind’s response to the way your body feels is what creates the problem</a:t>
            </a:r>
          </a:p>
          <a:p>
            <a:pPr lvl="1"/>
            <a:r>
              <a:rPr lang="en-US" sz="4000">
                <a:latin typeface="Copperplate"/>
              </a:rPr>
              <a:t>Judgment</a:t>
            </a:r>
          </a:p>
          <a:p>
            <a:pPr lvl="1"/>
            <a:r>
              <a:rPr lang="en-US" sz="4000">
                <a:latin typeface="Copperplate"/>
              </a:rPr>
              <a:t>Stigma</a:t>
            </a:r>
          </a:p>
          <a:p>
            <a:pPr lvl="1"/>
            <a:r>
              <a:rPr lang="en-US" sz="4000">
                <a:latin typeface="Copperplate"/>
              </a:rPr>
              <a:t>Shame</a:t>
            </a:r>
            <a:br>
              <a:rPr lang="en-US"/>
            </a:b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17E3F5-6045-F370-5AA6-680C5D5EC3A5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25A04C-4775-4B7F-0C07-1ED82333D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06" y="1409036"/>
            <a:ext cx="3654188" cy="3721608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14926983-6CB8-AA21-5793-7FCFCECB07D6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6B44F1F-5A6E-F308-0923-A86B92BBF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65" y="6069300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54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D65A8ACB-2EE7-A90B-7C14-B8D544BB8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826" y="1299410"/>
            <a:ext cx="5674347" cy="4259179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6F9F6267-63DF-684B-EAFB-A06A3CA54CEB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77982717-A12E-0C5C-8DE8-3474B5582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897" y="6071268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73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A7259-9EBC-3D82-8C1B-E76055A8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89" y="1365966"/>
            <a:ext cx="3596347" cy="3605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743869-FC79-FE0D-574D-A8D75F8BC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054" y="1365966"/>
            <a:ext cx="4376057" cy="36338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57275B-876E-DFBB-0DFC-0FCF14219B2D}"/>
              </a:ext>
            </a:extLst>
          </p:cNvPr>
          <p:cNvSpPr txBox="1">
            <a:spLocks/>
          </p:cNvSpPr>
          <p:nvPr/>
        </p:nvSpPr>
        <p:spPr>
          <a:xfrm>
            <a:off x="5015947" y="2622720"/>
            <a:ext cx="1486981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OR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8CC2F18-A1CA-0BC1-0BD1-B8C8E6C35CFE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53CC8FF-A2ED-3F29-AAD7-C16CACB1B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5165" y="6064011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7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ECDE09-9BB0-E80C-3E88-A390C91EC88A}"/>
              </a:ext>
            </a:extLst>
          </p:cNvPr>
          <p:cNvSpPr txBox="1">
            <a:spLocks/>
          </p:cNvSpPr>
          <p:nvPr/>
        </p:nvSpPr>
        <p:spPr>
          <a:xfrm>
            <a:off x="1510746" y="441693"/>
            <a:ext cx="9170505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 dirty="0">
                <a:ea typeface="Open Sans" pitchFamily="34" charset="0"/>
                <a:cs typeface="Open Sans" pitchFamily="34" charset="0"/>
              </a:rPr>
              <a:t>Soda Bottle Challenge</a:t>
            </a:r>
          </a:p>
        </p:txBody>
      </p:sp>
      <p:pic>
        <p:nvPicPr>
          <p:cNvPr id="3" name="Picture 2" descr="A bottle of soda with a red label&#10;&#10;Description automatically generated">
            <a:extLst>
              <a:ext uri="{FF2B5EF4-FFF2-40B4-BE49-F238E27FC236}">
                <a16:creationId xmlns:a16="http://schemas.microsoft.com/office/drawing/2014/main" id="{1967CFF2-E51E-F8ED-128C-7B427B34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4" y="1816470"/>
            <a:ext cx="3692072" cy="39266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24ECF11-F543-62A2-87A8-E87568DE9B2B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33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4E1FAE-9578-A2AB-6150-DE4CE42A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32" y="689159"/>
            <a:ext cx="5325791" cy="5325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4CD98-06E6-D576-542C-2B6EFC1B18D8}"/>
              </a:ext>
            </a:extLst>
          </p:cNvPr>
          <p:cNvSpPr txBox="1"/>
          <p:nvPr/>
        </p:nvSpPr>
        <p:spPr>
          <a:xfrm>
            <a:off x="3072137" y="4520046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C2AE4-157C-55CE-5AF0-1FCCC3EDCDC6}"/>
              </a:ext>
            </a:extLst>
          </p:cNvPr>
          <p:cNvSpPr txBox="1"/>
          <p:nvPr/>
        </p:nvSpPr>
        <p:spPr>
          <a:xfrm>
            <a:off x="2956111" y="4058381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4266-BE37-B095-BE43-1041F910FAE2}"/>
              </a:ext>
            </a:extLst>
          </p:cNvPr>
          <p:cNvSpPr txBox="1"/>
          <p:nvPr/>
        </p:nvSpPr>
        <p:spPr>
          <a:xfrm>
            <a:off x="3034016" y="3596716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1B8E9-1D22-72E9-DE9F-372C26E198A1}"/>
              </a:ext>
            </a:extLst>
          </p:cNvPr>
          <p:cNvSpPr txBox="1"/>
          <p:nvPr/>
        </p:nvSpPr>
        <p:spPr>
          <a:xfrm>
            <a:off x="2867084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F201F-5E8A-699B-B1EB-CE44E22579A9}"/>
              </a:ext>
            </a:extLst>
          </p:cNvPr>
          <p:cNvSpPr txBox="1"/>
          <p:nvPr/>
        </p:nvSpPr>
        <p:spPr>
          <a:xfrm>
            <a:off x="2924426" y="269562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ANGER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276400-D59A-827E-73B7-72C96BBB66C0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8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4E1FAE-9578-A2AB-6150-DE4CE42A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32" y="689159"/>
            <a:ext cx="5325791" cy="532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99F314-4BEF-492E-1B98-5E88A1382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47" b="18392"/>
          <a:stretch/>
        </p:blipFill>
        <p:spPr>
          <a:xfrm>
            <a:off x="6096000" y="1841294"/>
            <a:ext cx="5463410" cy="351084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DEB58F8-A83B-355F-5D47-065A4DC3FD2A}"/>
              </a:ext>
            </a:extLst>
          </p:cNvPr>
          <p:cNvSpPr txBox="1">
            <a:spLocks/>
          </p:cNvSpPr>
          <p:nvPr/>
        </p:nvSpPr>
        <p:spPr>
          <a:xfrm>
            <a:off x="6322416" y="1205416"/>
            <a:ext cx="5010577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4400">
                <a:ea typeface="Open Sans" pitchFamily="34" charset="0"/>
                <a:cs typeface="Open Sans" pitchFamily="34" charset="0"/>
              </a:rPr>
              <a:t>ORIGINAL EMOTION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348746-AFD3-4A65-50E2-60CF92B9F11E}"/>
              </a:ext>
            </a:extLst>
          </p:cNvPr>
          <p:cNvSpPr txBox="1"/>
          <p:nvPr/>
        </p:nvSpPr>
        <p:spPr>
          <a:xfrm>
            <a:off x="6705157" y="2319443"/>
            <a:ext cx="338554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FEAR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FRUSTRATION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HURT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/>
              <a:t>INJUSTICE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B5ED6-7E9B-B2CA-291A-0269800E322A}"/>
              </a:ext>
            </a:extLst>
          </p:cNvPr>
          <p:cNvSpPr txBox="1"/>
          <p:nvPr/>
        </p:nvSpPr>
        <p:spPr>
          <a:xfrm>
            <a:off x="3072137" y="4520046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0165C-0137-34F7-0EBE-DB955C5CDEA9}"/>
              </a:ext>
            </a:extLst>
          </p:cNvPr>
          <p:cNvSpPr txBox="1"/>
          <p:nvPr/>
        </p:nvSpPr>
        <p:spPr>
          <a:xfrm>
            <a:off x="2956111" y="4058381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08C8A7-F295-C897-395B-3A6F179B625B}"/>
              </a:ext>
            </a:extLst>
          </p:cNvPr>
          <p:cNvSpPr txBox="1"/>
          <p:nvPr/>
        </p:nvSpPr>
        <p:spPr>
          <a:xfrm>
            <a:off x="3034016" y="3596716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735D42-3993-65CF-A840-95E857E52EAF}"/>
              </a:ext>
            </a:extLst>
          </p:cNvPr>
          <p:cNvSpPr txBox="1"/>
          <p:nvPr/>
        </p:nvSpPr>
        <p:spPr>
          <a:xfrm>
            <a:off x="2867084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A23E1-6F8F-6ED8-5D3B-E1CD0A6CAA43}"/>
              </a:ext>
            </a:extLst>
          </p:cNvPr>
          <p:cNvSpPr txBox="1"/>
          <p:nvPr/>
        </p:nvSpPr>
        <p:spPr>
          <a:xfrm>
            <a:off x="2924426" y="269562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ANGER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E3E984-3425-70D4-E921-CB2DC23853E4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5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04E27-EE39-AC82-22A1-AC92401BD223}"/>
              </a:ext>
            </a:extLst>
          </p:cNvPr>
          <p:cNvSpPr txBox="1">
            <a:spLocks/>
          </p:cNvSpPr>
          <p:nvPr/>
        </p:nvSpPr>
        <p:spPr>
          <a:xfrm>
            <a:off x="997" y="2160017"/>
            <a:ext cx="12717104" cy="647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latin typeface="Copperplate"/>
                <a:ea typeface="Open Sans"/>
                <a:cs typeface="Open Sans"/>
              </a:rPr>
              <a:t>Unpacking Your Rucksack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latin typeface="Copperplate"/>
                <a:ea typeface="Open Sans"/>
                <a:cs typeface="Open Sans"/>
              </a:rPr>
              <a:t>Breakout Activity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CFDD05-9BDD-83D0-A42E-58899A995230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el at the Mall - Malcolm in the Middle (1)">
            <a:hlinkClick r:id="" action="ppaction://media"/>
            <a:extLst>
              <a:ext uri="{FF2B5EF4-FFF2-40B4-BE49-F238E27FC236}">
                <a16:creationId xmlns:a16="http://schemas.microsoft.com/office/drawing/2014/main" id="{77DD734B-FD29-2A6C-99D9-1D66CE2198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3311" b="12914"/>
          <a:stretch/>
        </p:blipFill>
        <p:spPr>
          <a:xfrm>
            <a:off x="1526381" y="720437"/>
            <a:ext cx="9139237" cy="50569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FD0A0A-B7D1-4F35-1FBE-15B57943AB1B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94E1FAE-9578-A2AB-6150-DE4CE42A6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104" y="689159"/>
            <a:ext cx="5325791" cy="5325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4CD98-06E6-D576-542C-2B6EFC1B18D8}"/>
              </a:ext>
            </a:extLst>
          </p:cNvPr>
          <p:cNvSpPr txBox="1"/>
          <p:nvPr/>
        </p:nvSpPr>
        <p:spPr>
          <a:xfrm>
            <a:off x="5342366" y="4520046"/>
            <a:ext cx="845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2F92"/>
                </a:solidFill>
              </a:rPr>
              <a:t>LOVE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C2AE4-157C-55CE-5AF0-1FCCC3EDCDC6}"/>
              </a:ext>
            </a:extLst>
          </p:cNvPr>
          <p:cNvSpPr txBox="1"/>
          <p:nvPr/>
        </p:nvSpPr>
        <p:spPr>
          <a:xfrm>
            <a:off x="5226340" y="4058381"/>
            <a:ext cx="1077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4A7E1"/>
                </a:solidFill>
              </a:rPr>
              <a:t>DESIRE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F54266-BE37-B095-BE43-1041F910FAE2}"/>
              </a:ext>
            </a:extLst>
          </p:cNvPr>
          <p:cNvSpPr txBox="1"/>
          <p:nvPr/>
        </p:nvSpPr>
        <p:spPr>
          <a:xfrm>
            <a:off x="5304245" y="3596716"/>
            <a:ext cx="921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2060"/>
                </a:solidFill>
              </a:rPr>
              <a:t>GUILT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1B8E9-1D22-72E9-DE9F-372C26E198A1}"/>
              </a:ext>
            </a:extLst>
          </p:cNvPr>
          <p:cNvSpPr txBox="1"/>
          <p:nvPr/>
        </p:nvSpPr>
        <p:spPr>
          <a:xfrm>
            <a:off x="5137313" y="314617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9300"/>
                </a:solidFill>
              </a:rPr>
              <a:t>SHAME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AF201F-5E8A-699B-B1EB-CE44E22579A9}"/>
              </a:ext>
            </a:extLst>
          </p:cNvPr>
          <p:cNvSpPr txBox="1"/>
          <p:nvPr/>
        </p:nvSpPr>
        <p:spPr>
          <a:xfrm>
            <a:off x="5194655" y="269562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B855C5-4EAE-0DC7-C6BA-FEF9C771DA32}"/>
              </a:ext>
            </a:extLst>
          </p:cNvPr>
          <p:cNvSpPr/>
          <p:nvPr/>
        </p:nvSpPr>
        <p:spPr>
          <a:xfrm rot="2102583">
            <a:off x="2355755" y="1412544"/>
            <a:ext cx="285751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HOT TEMPER</a:t>
            </a:r>
            <a:endParaRPr lang="en-US" sz="3600" b="1" cap="none" spc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56AEE8-CB48-2C42-481F-E6A88DCC1401}"/>
              </a:ext>
            </a:extLst>
          </p:cNvPr>
          <p:cNvSpPr/>
          <p:nvPr/>
        </p:nvSpPr>
        <p:spPr>
          <a:xfrm rot="21065975">
            <a:off x="6631571" y="2811886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PLAYING THE VICTIM</a:t>
            </a:r>
            <a:endParaRPr lang="en-US" sz="3600" b="1" cap="none" spc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CF6CFA-EBC0-B4F2-1CDC-6B6A8A4EE04D}"/>
              </a:ext>
            </a:extLst>
          </p:cNvPr>
          <p:cNvSpPr/>
          <p:nvPr/>
        </p:nvSpPr>
        <p:spPr>
          <a:xfrm rot="19236131">
            <a:off x="6061946" y="1337030"/>
            <a:ext cx="21957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BLAMING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8A4033-7089-05AB-7D95-6A590FC457DB}"/>
              </a:ext>
            </a:extLst>
          </p:cNvPr>
          <p:cNvSpPr/>
          <p:nvPr/>
        </p:nvSpPr>
        <p:spPr>
          <a:xfrm rot="20356327">
            <a:off x="6586497" y="2063258"/>
            <a:ext cx="305309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SELF-PITY</a:t>
            </a:r>
            <a:endParaRPr lang="en-US" sz="3600" b="1" cap="none" spc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5FDD43-F759-DAC1-7B67-D388C83C6319}"/>
              </a:ext>
            </a:extLst>
          </p:cNvPr>
          <p:cNvSpPr/>
          <p:nvPr/>
        </p:nvSpPr>
        <p:spPr>
          <a:xfrm rot="729862">
            <a:off x="367392" y="2704046"/>
            <a:ext cx="431707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BREAKING PROMISES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5892F4-2ECC-92E5-F9A4-737DBBD2FA47}"/>
              </a:ext>
            </a:extLst>
          </p:cNvPr>
          <p:cNvSpPr/>
          <p:nvPr/>
        </p:nvSpPr>
        <p:spPr>
          <a:xfrm rot="601291">
            <a:off x="-80458" y="3646127"/>
            <a:ext cx="462125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  <a:effectLst/>
              </a:rPr>
              <a:t>STONEWALLING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4A7FE-8641-1E57-F9DA-D45B609C76D0}"/>
              </a:ext>
            </a:extLst>
          </p:cNvPr>
          <p:cNvSpPr/>
          <p:nvPr/>
        </p:nvSpPr>
        <p:spPr>
          <a:xfrm>
            <a:off x="6677085" y="3932123"/>
            <a:ext cx="55149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9300"/>
                </a:solidFill>
              </a:rPr>
              <a:t>ISOLATION/WITHDRAWING</a:t>
            </a:r>
            <a:endParaRPr lang="en-US" sz="3600" b="1" cap="none" spc="0">
              <a:ln w="22225">
                <a:solidFill>
                  <a:schemeClr val="tx1"/>
                </a:solidFill>
                <a:prstDash val="solid"/>
              </a:ln>
              <a:solidFill>
                <a:srgbClr val="FF93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06C2A8-5E73-7FF5-DF55-C68F86B75ADD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1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97429-1AFE-9BA2-81D1-72931F24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C0ECE5-7B87-1EF9-1D0B-DDFF8A6C3C21}"/>
              </a:ext>
            </a:extLst>
          </p:cNvPr>
          <p:cNvSpPr txBox="1">
            <a:spLocks/>
          </p:cNvSpPr>
          <p:nvPr/>
        </p:nvSpPr>
        <p:spPr>
          <a:xfrm>
            <a:off x="-179859" y="2784406"/>
            <a:ext cx="12551718" cy="6471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latin typeface="Calibri"/>
                <a:ea typeface="Calibri"/>
                <a:cs typeface="Calibri"/>
              </a:rPr>
              <a:t>"Introduction to Bridging the Gap"</a:t>
            </a:r>
            <a:endParaRPr lang="en-US" sz="4400" dirty="0"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>
                <a:latin typeface="Calibri"/>
                <a:ea typeface="Calibri"/>
                <a:cs typeface="Calibri"/>
              </a:rPr>
              <a:t>Intro and Learning Objectives</a:t>
            </a:r>
            <a:endParaRPr lang="en-US" sz="1800" dirty="0"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atin typeface="Calibri"/>
                <a:ea typeface="Calibri"/>
                <a:cs typeface="Calibri"/>
              </a:rPr>
              <a:t>(INSERT VIDEO HERE)</a:t>
            </a:r>
            <a:r>
              <a:rPr lang="en-US" sz="4400" b="1" dirty="0">
                <a:latin typeface="Calibri"/>
                <a:ea typeface="Calibri"/>
                <a:cs typeface="Calibri"/>
              </a:rPr>
              <a:t> 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4E8314B-6418-D429-4AAB-169A2E747D23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BF18E9D3-2F32-3BED-A0D5-DB5A0B0CF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576" y="6048523"/>
            <a:ext cx="4447822" cy="7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0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6324DE-C28F-8E8C-FD3F-CAE03E299D61}"/>
              </a:ext>
            </a:extLst>
          </p:cNvPr>
          <p:cNvSpPr txBox="1"/>
          <p:nvPr/>
        </p:nvSpPr>
        <p:spPr>
          <a:xfrm>
            <a:off x="834887" y="1761889"/>
            <a:ext cx="1922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CRITICIZING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31B14-0C1C-F7FF-DA42-95D350D8FEB2}"/>
              </a:ext>
            </a:extLst>
          </p:cNvPr>
          <p:cNvSpPr txBox="1"/>
          <p:nvPr/>
        </p:nvSpPr>
        <p:spPr>
          <a:xfrm>
            <a:off x="834887" y="2530117"/>
            <a:ext cx="185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CONTEMPT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39244-9090-68A1-F2E1-E33FDF1E3200}"/>
              </a:ext>
            </a:extLst>
          </p:cNvPr>
          <p:cNvSpPr txBox="1"/>
          <p:nvPr/>
        </p:nvSpPr>
        <p:spPr>
          <a:xfrm>
            <a:off x="8260263" y="3787548"/>
            <a:ext cx="2462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NAME-CALLING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C815F-F77D-5B80-48A7-6EE42B644806}"/>
              </a:ext>
            </a:extLst>
          </p:cNvPr>
          <p:cNvSpPr txBox="1"/>
          <p:nvPr/>
        </p:nvSpPr>
        <p:spPr>
          <a:xfrm>
            <a:off x="3862116" y="2532445"/>
            <a:ext cx="1029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LYING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F426D-91FD-53D5-15D1-5EF9053F6C59}"/>
              </a:ext>
            </a:extLst>
          </p:cNvPr>
          <p:cNvSpPr txBox="1"/>
          <p:nvPr/>
        </p:nvSpPr>
        <p:spPr>
          <a:xfrm>
            <a:off x="834887" y="4713036"/>
            <a:ext cx="727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BRINGING UP MORE THAN ONE ISSUE AT A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70611-838F-4390-7FDF-71862094AEF9}"/>
              </a:ext>
            </a:extLst>
          </p:cNvPr>
          <p:cNvSpPr txBox="1"/>
          <p:nvPr/>
        </p:nvSpPr>
        <p:spPr>
          <a:xfrm>
            <a:off x="834887" y="3988682"/>
            <a:ext cx="19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RIDICULING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1C48D7-46A0-0AFB-CAD8-357A7F52536C}"/>
              </a:ext>
            </a:extLst>
          </p:cNvPr>
          <p:cNvSpPr txBox="1"/>
          <p:nvPr/>
        </p:nvSpPr>
        <p:spPr>
          <a:xfrm>
            <a:off x="3862116" y="1761889"/>
            <a:ext cx="3487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DRAGGING YOUR FEET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4EEE0F-BF02-4B51-ADF5-E83FE39BEB24}"/>
              </a:ext>
            </a:extLst>
          </p:cNvPr>
          <p:cNvSpPr txBox="1"/>
          <p:nvPr/>
        </p:nvSpPr>
        <p:spPr>
          <a:xfrm>
            <a:off x="8234633" y="4688920"/>
            <a:ext cx="3416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PLAYING THE MARTYR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65B4EB-626A-FDA0-79FA-46558D693AE0}"/>
              </a:ext>
            </a:extLst>
          </p:cNvPr>
          <p:cNvSpPr txBox="1"/>
          <p:nvPr/>
        </p:nvSpPr>
        <p:spPr>
          <a:xfrm>
            <a:off x="834887" y="3264328"/>
            <a:ext cx="2332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COMPLAINING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F4F0E-D9AF-2C28-5CD6-FDDF0828BECD}"/>
              </a:ext>
            </a:extLst>
          </p:cNvPr>
          <p:cNvSpPr txBox="1"/>
          <p:nvPr/>
        </p:nvSpPr>
        <p:spPr>
          <a:xfrm>
            <a:off x="3780410" y="4012624"/>
            <a:ext cx="3867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SWITCHING THE SUBJECT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45B8AD-94C4-133D-E8FA-1C356F0FDEAB}"/>
              </a:ext>
            </a:extLst>
          </p:cNvPr>
          <p:cNvSpPr txBox="1"/>
          <p:nvPr/>
        </p:nvSpPr>
        <p:spPr>
          <a:xfrm>
            <a:off x="3803707" y="3253547"/>
            <a:ext cx="2490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MIND-READING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2E8978-246D-4313-EE95-14FC957112B4}"/>
              </a:ext>
            </a:extLst>
          </p:cNvPr>
          <p:cNvSpPr txBox="1"/>
          <p:nvPr/>
        </p:nvSpPr>
        <p:spPr>
          <a:xfrm>
            <a:off x="8234633" y="2516812"/>
            <a:ext cx="3487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PSYCHOANALYZING YOUR PARTNER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30AA8A-55A0-63BC-7EEE-7E835EBD4976}"/>
              </a:ext>
            </a:extLst>
          </p:cNvPr>
          <p:cNvSpPr txBox="1"/>
          <p:nvPr/>
        </p:nvSpPr>
        <p:spPr>
          <a:xfrm>
            <a:off x="8186718" y="1756305"/>
            <a:ext cx="2790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MAKING EXCUSES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73E098-941D-6851-1CF7-C811FA92E210}"/>
              </a:ext>
            </a:extLst>
          </p:cNvPr>
          <p:cNvSpPr txBox="1"/>
          <p:nvPr/>
        </p:nvSpPr>
        <p:spPr>
          <a:xfrm>
            <a:off x="2190059" y="674621"/>
            <a:ext cx="7811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/>
              <a:t>COMMON CONFLICT IGNITERS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433FE2-AC6B-DC39-4F43-1FEDF7CC8B41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876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04E27-EE39-AC82-22A1-AC92401BD22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What’s Your Boiling Point?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A7137-06B3-8EA2-1263-29894602360D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52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449354-1C04-4760-44A0-426F5FFC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702" y="831273"/>
            <a:ext cx="10202596" cy="48781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826A6F-AC4F-0441-C717-0A6024526A08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D9937-8DE1-D0E0-25E1-FF916910C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0552EB-7419-9244-4D45-7F3D0DB71583}"/>
              </a:ext>
            </a:extLst>
          </p:cNvPr>
          <p:cNvSpPr/>
          <p:nvPr/>
        </p:nvSpPr>
        <p:spPr>
          <a:xfrm>
            <a:off x="-1" y="5972274"/>
            <a:ext cx="12192000" cy="86497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4">
            <a:extLst>
              <a:ext uri="{FF2B5EF4-FFF2-40B4-BE49-F238E27FC236}">
                <a16:creationId xmlns:a16="http://schemas.microsoft.com/office/drawing/2014/main" id="{8A0C9657-D75B-A80F-AAC3-9CA698D0488A}"/>
              </a:ext>
            </a:extLst>
          </p:cNvPr>
          <p:cNvSpPr/>
          <p:nvPr/>
        </p:nvSpPr>
        <p:spPr>
          <a:xfrm>
            <a:off x="4046585" y="0"/>
            <a:ext cx="8156292" cy="546654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Rectangle 7">
            <a:extLst>
              <a:ext uri="{FF2B5EF4-FFF2-40B4-BE49-F238E27FC236}">
                <a16:creationId xmlns:a16="http://schemas.microsoft.com/office/drawing/2014/main" id="{80878213-0F1E-80AC-17A9-0A6008F40A88}"/>
              </a:ext>
            </a:extLst>
          </p:cNvPr>
          <p:cNvSpPr/>
          <p:nvPr/>
        </p:nvSpPr>
        <p:spPr>
          <a:xfrm>
            <a:off x="-1" y="-1"/>
            <a:ext cx="3935898" cy="54665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Rectangle 1">
            <a:extLst>
              <a:ext uri="{FF2B5EF4-FFF2-40B4-BE49-F238E27FC236}">
                <a16:creationId xmlns:a16="http://schemas.microsoft.com/office/drawing/2014/main" id="{AF043DF1-490B-9AC6-61A8-98C4B9EA6CD4}"/>
              </a:ext>
            </a:extLst>
          </p:cNvPr>
          <p:cNvSpPr/>
          <p:nvPr/>
        </p:nvSpPr>
        <p:spPr>
          <a:xfrm>
            <a:off x="1530070" y="2840221"/>
            <a:ext cx="10661930" cy="706245"/>
          </a:xfrm>
          <a:prstGeom prst="rect">
            <a:avLst/>
          </a:prstGeom>
          <a:gradFill>
            <a:gsLst>
              <a:gs pos="0">
                <a:srgbClr val="C5E0B4"/>
              </a:gs>
              <a:gs pos="51000">
                <a:srgbClr val="00B050"/>
              </a:gs>
              <a:gs pos="100000">
                <a:srgbClr val="C5E0B4"/>
              </a:gs>
            </a:gsLst>
            <a:lin ang="5400000"/>
          </a:gradFill>
          <a:ln w="88900">
            <a:solidFill>
              <a:srgbClr val="1D3053">
                <a:alpha val="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Straight Connector 2">
            <a:extLst>
              <a:ext uri="{FF2B5EF4-FFF2-40B4-BE49-F238E27FC236}">
                <a16:creationId xmlns:a16="http://schemas.microsoft.com/office/drawing/2014/main" id="{B92E4AF7-CDB9-8201-518F-E3333C10D282}"/>
              </a:ext>
            </a:extLst>
          </p:cNvPr>
          <p:cNvSpPr/>
          <p:nvPr/>
        </p:nvSpPr>
        <p:spPr>
          <a:xfrm>
            <a:off x="1522070" y="3181437"/>
            <a:ext cx="10685509" cy="9439"/>
          </a:xfrm>
          <a:prstGeom prst="line">
            <a:avLst/>
          </a:prstGeom>
          <a:ln w="25400">
            <a:solidFill>
              <a:srgbClr val="000000"/>
            </a:solidFill>
            <a:prstDash val="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Rectangle 12">
            <a:extLst>
              <a:ext uri="{FF2B5EF4-FFF2-40B4-BE49-F238E27FC236}">
                <a16:creationId xmlns:a16="http://schemas.microsoft.com/office/drawing/2014/main" id="{1D337413-4547-22CF-95C8-E9E5DFF75E30}"/>
              </a:ext>
            </a:extLst>
          </p:cNvPr>
          <p:cNvSpPr txBox="1"/>
          <p:nvPr/>
        </p:nvSpPr>
        <p:spPr>
          <a:xfrm>
            <a:off x="2328781" y="2763395"/>
            <a:ext cx="8155192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 i="1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>
                <a:latin typeface="Copperplate" panose="02000504000000020004" pitchFamily="2" charset="77"/>
              </a:rPr>
              <a:t>Window  </a:t>
            </a:r>
            <a:r>
              <a:rPr lang="en-US">
                <a:latin typeface="Copperplate" panose="02000504000000020004" pitchFamily="2" charset="77"/>
              </a:rPr>
              <a:t>          </a:t>
            </a:r>
            <a:r>
              <a:rPr>
                <a:latin typeface="Copperplate" panose="02000504000000020004" pitchFamily="2" charset="77"/>
              </a:rPr>
              <a:t>  of       </a:t>
            </a:r>
            <a:r>
              <a:rPr lang="en-US">
                <a:latin typeface="Copperplate" panose="02000504000000020004" pitchFamily="2" charset="77"/>
              </a:rPr>
              <a:t>    </a:t>
            </a:r>
            <a:r>
              <a:rPr>
                <a:latin typeface="Copperplate" panose="02000504000000020004" pitchFamily="2" charset="77"/>
              </a:rPr>
              <a:t>      Tolerance</a:t>
            </a:r>
          </a:p>
        </p:txBody>
      </p:sp>
      <p:sp>
        <p:nvSpPr>
          <p:cNvPr id="197" name="Rectangle 13">
            <a:extLst>
              <a:ext uri="{FF2B5EF4-FFF2-40B4-BE49-F238E27FC236}">
                <a16:creationId xmlns:a16="http://schemas.microsoft.com/office/drawing/2014/main" id="{043FB56C-423E-B59B-5E36-958DACB1F26B}"/>
              </a:ext>
            </a:extLst>
          </p:cNvPr>
          <p:cNvSpPr/>
          <p:nvPr/>
        </p:nvSpPr>
        <p:spPr>
          <a:xfrm>
            <a:off x="1591786" y="3537203"/>
            <a:ext cx="10600213" cy="2435070"/>
          </a:xfrm>
          <a:prstGeom prst="rect">
            <a:avLst/>
          </a:prstGeom>
          <a:gradFill>
            <a:gsLst>
              <a:gs pos="0">
                <a:srgbClr val="DAE3F3"/>
              </a:gs>
              <a:gs pos="30000">
                <a:srgbClr val="8FAADC"/>
              </a:gs>
              <a:gs pos="67000">
                <a:srgbClr val="203864"/>
              </a:gs>
              <a:gs pos="100000">
                <a:srgbClr val="000000"/>
              </a:gs>
            </a:gsLst>
            <a:lin ang="5400000"/>
          </a:gra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8" name="Rectangle 14">
            <a:extLst>
              <a:ext uri="{FF2B5EF4-FFF2-40B4-BE49-F238E27FC236}">
                <a16:creationId xmlns:a16="http://schemas.microsoft.com/office/drawing/2014/main" id="{603C5FF0-8548-A9FC-445C-FF5AAE8BE257}"/>
              </a:ext>
            </a:extLst>
          </p:cNvPr>
          <p:cNvSpPr/>
          <p:nvPr/>
        </p:nvSpPr>
        <p:spPr>
          <a:xfrm>
            <a:off x="1591786" y="546654"/>
            <a:ext cx="10607686" cy="2288990"/>
          </a:xfrm>
          <a:prstGeom prst="rect">
            <a:avLst/>
          </a:prstGeom>
          <a:gradFill>
            <a:gsLst>
              <a:gs pos="0">
                <a:srgbClr val="FF0000"/>
              </a:gs>
              <a:gs pos="51000">
                <a:srgbClr val="FF9300"/>
              </a:gs>
              <a:gs pos="100000">
                <a:srgbClr val="FFFF00"/>
              </a:gs>
            </a:gsLst>
            <a:lin ang="5400000"/>
          </a:gra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Freeform: Shape 6">
            <a:extLst>
              <a:ext uri="{FF2B5EF4-FFF2-40B4-BE49-F238E27FC236}">
                <a16:creationId xmlns:a16="http://schemas.microsoft.com/office/drawing/2014/main" id="{67FF99B4-261A-AB87-1BFC-71A48B437629}"/>
              </a:ext>
            </a:extLst>
          </p:cNvPr>
          <p:cNvSpPr/>
          <p:nvPr/>
        </p:nvSpPr>
        <p:spPr>
          <a:xfrm>
            <a:off x="1516565" y="978698"/>
            <a:ext cx="10607686" cy="3782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362" extrusionOk="0">
                <a:moveTo>
                  <a:pt x="0" y="11620"/>
                </a:moveTo>
                <a:cubicBezTo>
                  <a:pt x="534" y="5208"/>
                  <a:pt x="952" y="-1111"/>
                  <a:pt x="1618" y="165"/>
                </a:cubicBezTo>
                <a:cubicBezTo>
                  <a:pt x="2284" y="1441"/>
                  <a:pt x="2875" y="18065"/>
                  <a:pt x="3998" y="19277"/>
                </a:cubicBezTo>
                <a:cubicBezTo>
                  <a:pt x="5120" y="20489"/>
                  <a:pt x="6751" y="8220"/>
                  <a:pt x="8353" y="7436"/>
                </a:cubicBezTo>
                <a:cubicBezTo>
                  <a:pt x="9955" y="6652"/>
                  <a:pt x="11850" y="14167"/>
                  <a:pt x="13609" y="14573"/>
                </a:cubicBezTo>
                <a:cubicBezTo>
                  <a:pt x="15369" y="14978"/>
                  <a:pt x="17542" y="10517"/>
                  <a:pt x="18910" y="9870"/>
                </a:cubicBezTo>
                <a:cubicBezTo>
                  <a:pt x="20278" y="9223"/>
                  <a:pt x="20947" y="11290"/>
                  <a:pt x="21600" y="11430"/>
                </a:cubicBezTo>
              </a:path>
            </a:pathLst>
          </a:custGeom>
          <a:ln w="508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0" name="Rectangle 15">
            <a:extLst>
              <a:ext uri="{FF2B5EF4-FFF2-40B4-BE49-F238E27FC236}">
                <a16:creationId xmlns:a16="http://schemas.microsoft.com/office/drawing/2014/main" id="{0B8CCE59-2500-AAB3-B1F6-17A3577D330C}"/>
              </a:ext>
            </a:extLst>
          </p:cNvPr>
          <p:cNvSpPr txBox="1"/>
          <p:nvPr/>
        </p:nvSpPr>
        <p:spPr>
          <a:xfrm>
            <a:off x="3876603" y="689774"/>
            <a:ext cx="5059547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54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>
                <a:latin typeface="Copperplate" panose="02000504000000020004" pitchFamily="2" charset="77"/>
              </a:rPr>
              <a:t>Hyperarousal</a:t>
            </a:r>
          </a:p>
          <a:p>
            <a:r>
              <a:rPr lang="en-US" sz="3200">
                <a:latin typeface="Copperplate" panose="02000504000000020004" pitchFamily="2" charset="77"/>
              </a:rPr>
              <a:t>(</a:t>
            </a:r>
            <a:r>
              <a:rPr sz="3200">
                <a:latin typeface="Copperplate" panose="02000504000000020004" pitchFamily="2" charset="77"/>
              </a:rPr>
              <a:t>Hypervigilan</a:t>
            </a:r>
            <a:r>
              <a:rPr lang="en-US" sz="3200">
                <a:latin typeface="Copperplate" panose="02000504000000020004" pitchFamily="2" charset="77"/>
              </a:rPr>
              <a:t>t)</a:t>
            </a:r>
            <a:endParaRPr sz="3200">
              <a:latin typeface="Copperplate" panose="02000504000000020004" pitchFamily="2" charset="77"/>
            </a:endParaRPr>
          </a:p>
        </p:txBody>
      </p:sp>
      <p:sp>
        <p:nvSpPr>
          <p:cNvPr id="201" name="Arrow: Right 17">
            <a:extLst>
              <a:ext uri="{FF2B5EF4-FFF2-40B4-BE49-F238E27FC236}">
                <a16:creationId xmlns:a16="http://schemas.microsoft.com/office/drawing/2014/main" id="{C2C7FF89-0960-6372-0E8B-B4175EBDBC3F}"/>
              </a:ext>
            </a:extLst>
          </p:cNvPr>
          <p:cNvSpPr/>
          <p:nvPr/>
        </p:nvSpPr>
        <p:spPr>
          <a:xfrm rot="16855069">
            <a:off x="1602850" y="2014053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7" name="Straight Connector 9">
            <a:extLst>
              <a:ext uri="{FF2B5EF4-FFF2-40B4-BE49-F238E27FC236}">
                <a16:creationId xmlns:a16="http://schemas.microsoft.com/office/drawing/2014/main" id="{FFCAA518-BC0F-5F9F-24CE-570BAE33698B}"/>
              </a:ext>
            </a:extLst>
          </p:cNvPr>
          <p:cNvSpPr/>
          <p:nvPr/>
        </p:nvSpPr>
        <p:spPr>
          <a:xfrm>
            <a:off x="1537542" y="546653"/>
            <a:ext cx="11535" cy="5446372"/>
          </a:xfrm>
          <a:prstGeom prst="line">
            <a:avLst/>
          </a:prstGeom>
          <a:ln w="117475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8" name="Rectangle 23">
            <a:extLst>
              <a:ext uri="{FF2B5EF4-FFF2-40B4-BE49-F238E27FC236}">
                <a16:creationId xmlns:a16="http://schemas.microsoft.com/office/drawing/2014/main" id="{6CFDCC78-AC09-773B-5134-93461AB9C6BD}"/>
              </a:ext>
            </a:extLst>
          </p:cNvPr>
          <p:cNvSpPr txBox="1"/>
          <p:nvPr/>
        </p:nvSpPr>
        <p:spPr>
          <a:xfrm>
            <a:off x="4071122" y="4205113"/>
            <a:ext cx="4670507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err="1">
                <a:latin typeface="Copperplate" panose="02000504000000020004" pitchFamily="2" charset="77"/>
              </a:rPr>
              <a:t>Hypoarousal</a:t>
            </a:r>
            <a:endParaRPr lang="en-US" dirty="0">
              <a:latin typeface="Copperplate" panose="02000504000000020004" pitchFamily="2" charset="77"/>
            </a:endParaRPr>
          </a:p>
          <a:p>
            <a:r>
              <a:rPr lang="en-US" sz="3200" dirty="0">
                <a:latin typeface="Copperplate" panose="02000504000000020004" pitchFamily="2" charset="77"/>
              </a:rPr>
              <a:t>(</a:t>
            </a:r>
            <a:r>
              <a:rPr sz="3200" dirty="0">
                <a:latin typeface="Copperplate" panose="02000504000000020004" pitchFamily="2" charset="77"/>
              </a:rPr>
              <a:t>Depressive</a:t>
            </a:r>
            <a:r>
              <a:rPr lang="en-US" sz="3200" dirty="0">
                <a:latin typeface="Copperplate" panose="02000504000000020004" pitchFamily="2" charset="77"/>
              </a:rPr>
              <a:t>)</a:t>
            </a:r>
            <a:endParaRPr sz="3200" dirty="0">
              <a:latin typeface="Copperplate" panose="02000504000000020004" pitchFamily="2" charset="77"/>
            </a:endParaRPr>
          </a:p>
        </p:txBody>
      </p:sp>
      <p:sp>
        <p:nvSpPr>
          <p:cNvPr id="209" name="Rectangle 24">
            <a:extLst>
              <a:ext uri="{FF2B5EF4-FFF2-40B4-BE49-F238E27FC236}">
                <a16:creationId xmlns:a16="http://schemas.microsoft.com/office/drawing/2014/main" id="{9AC48292-92D1-21C2-DFA5-1B30FF2F231F}"/>
              </a:ext>
            </a:extLst>
          </p:cNvPr>
          <p:cNvSpPr txBox="1"/>
          <p:nvPr/>
        </p:nvSpPr>
        <p:spPr>
          <a:xfrm>
            <a:off x="-51268" y="2643037"/>
            <a:ext cx="157813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0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pPr>
            <a:r>
              <a:rPr lang="en-US" sz="1600">
                <a:latin typeface="Copperplate" panose="02000504000000020004" pitchFamily="2" charset="77"/>
              </a:rPr>
              <a:t>physiological and psychological state of being</a:t>
            </a:r>
            <a:endParaRPr sz="1600">
              <a:latin typeface="Copperplate" panose="02000504000000020004" pitchFamily="2" charset="77"/>
            </a:endParaRPr>
          </a:p>
        </p:txBody>
      </p:sp>
      <p:sp>
        <p:nvSpPr>
          <p:cNvPr id="210" name="Arrow: Down 27">
            <a:extLst>
              <a:ext uri="{FF2B5EF4-FFF2-40B4-BE49-F238E27FC236}">
                <a16:creationId xmlns:a16="http://schemas.microsoft.com/office/drawing/2014/main" id="{5BF0CE85-6C0B-5E52-34A9-F5F0CB94538E}"/>
              </a:ext>
            </a:extLst>
          </p:cNvPr>
          <p:cNvSpPr/>
          <p:nvPr/>
        </p:nvSpPr>
        <p:spPr>
          <a:xfrm>
            <a:off x="602012" y="4288578"/>
            <a:ext cx="324431" cy="98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036"/>
                </a:moveTo>
                <a:lnTo>
                  <a:pt x="5400" y="18036"/>
                </a:lnTo>
                <a:lnTo>
                  <a:pt x="5400" y="0"/>
                </a:lnTo>
                <a:lnTo>
                  <a:pt x="16200" y="0"/>
                </a:lnTo>
                <a:lnTo>
                  <a:pt x="16200" y="18036"/>
                </a:lnTo>
                <a:lnTo>
                  <a:pt x="21600" y="1803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1" name="Arrow: Down 28">
            <a:extLst>
              <a:ext uri="{FF2B5EF4-FFF2-40B4-BE49-F238E27FC236}">
                <a16:creationId xmlns:a16="http://schemas.microsoft.com/office/drawing/2014/main" id="{589C4E85-36E2-F6D0-759B-F253D5DAA38B}"/>
              </a:ext>
            </a:extLst>
          </p:cNvPr>
          <p:cNvSpPr/>
          <p:nvPr/>
        </p:nvSpPr>
        <p:spPr>
          <a:xfrm rot="10800000">
            <a:off x="602011" y="907831"/>
            <a:ext cx="324432" cy="98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036"/>
                </a:moveTo>
                <a:lnTo>
                  <a:pt x="5400" y="18036"/>
                </a:lnTo>
                <a:lnTo>
                  <a:pt x="5400" y="0"/>
                </a:lnTo>
                <a:lnTo>
                  <a:pt x="16200" y="0"/>
                </a:lnTo>
                <a:lnTo>
                  <a:pt x="16200" y="18036"/>
                </a:lnTo>
                <a:lnTo>
                  <a:pt x="21600" y="1803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Arrow: Right 17">
            <a:extLst>
              <a:ext uri="{FF2B5EF4-FFF2-40B4-BE49-F238E27FC236}">
                <a16:creationId xmlns:a16="http://schemas.microsoft.com/office/drawing/2014/main" id="{8D448C76-2B95-75DE-CD40-662C60E504B1}"/>
              </a:ext>
            </a:extLst>
          </p:cNvPr>
          <p:cNvSpPr/>
          <p:nvPr/>
        </p:nvSpPr>
        <p:spPr>
          <a:xfrm rot="17384703">
            <a:off x="1784747" y="1309097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Arrow: Right 17">
            <a:extLst>
              <a:ext uri="{FF2B5EF4-FFF2-40B4-BE49-F238E27FC236}">
                <a16:creationId xmlns:a16="http://schemas.microsoft.com/office/drawing/2014/main" id="{D0F9D9F9-6630-F251-8D81-C6E8338ED1DE}"/>
              </a:ext>
            </a:extLst>
          </p:cNvPr>
          <p:cNvSpPr/>
          <p:nvPr/>
        </p:nvSpPr>
        <p:spPr>
          <a:xfrm rot="4545795">
            <a:off x="2358127" y="1427846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Arrow: Right 17">
            <a:extLst>
              <a:ext uri="{FF2B5EF4-FFF2-40B4-BE49-F238E27FC236}">
                <a16:creationId xmlns:a16="http://schemas.microsoft.com/office/drawing/2014/main" id="{5D73732F-224E-7102-8337-EF615678BF55}"/>
              </a:ext>
            </a:extLst>
          </p:cNvPr>
          <p:cNvSpPr/>
          <p:nvPr/>
        </p:nvSpPr>
        <p:spPr>
          <a:xfrm rot="4633099">
            <a:off x="2507576" y="2105427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Arrow: Right 17">
            <a:extLst>
              <a:ext uri="{FF2B5EF4-FFF2-40B4-BE49-F238E27FC236}">
                <a16:creationId xmlns:a16="http://schemas.microsoft.com/office/drawing/2014/main" id="{00933649-4D1E-0FA0-D87A-7B5C24D8811A}"/>
              </a:ext>
            </a:extLst>
          </p:cNvPr>
          <p:cNvSpPr/>
          <p:nvPr/>
        </p:nvSpPr>
        <p:spPr>
          <a:xfrm rot="4633099">
            <a:off x="2813270" y="3502241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Arrow: Right 17">
            <a:extLst>
              <a:ext uri="{FF2B5EF4-FFF2-40B4-BE49-F238E27FC236}">
                <a16:creationId xmlns:a16="http://schemas.microsoft.com/office/drawing/2014/main" id="{D9E2A03E-29DE-374F-51D6-A1602305CD21}"/>
              </a:ext>
            </a:extLst>
          </p:cNvPr>
          <p:cNvSpPr/>
          <p:nvPr/>
        </p:nvSpPr>
        <p:spPr>
          <a:xfrm rot="4633099">
            <a:off x="2659977" y="2829293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Arrow: Right 17">
            <a:extLst>
              <a:ext uri="{FF2B5EF4-FFF2-40B4-BE49-F238E27FC236}">
                <a16:creationId xmlns:a16="http://schemas.microsoft.com/office/drawing/2014/main" id="{92FE727A-70A8-ADA2-2D16-77B111D88580}"/>
              </a:ext>
            </a:extLst>
          </p:cNvPr>
          <p:cNvSpPr/>
          <p:nvPr/>
        </p:nvSpPr>
        <p:spPr>
          <a:xfrm rot="4160764">
            <a:off x="3024725" y="4201385"/>
            <a:ext cx="324734" cy="17050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Arrow: Right 17">
            <a:extLst>
              <a:ext uri="{FF2B5EF4-FFF2-40B4-BE49-F238E27FC236}">
                <a16:creationId xmlns:a16="http://schemas.microsoft.com/office/drawing/2014/main" id="{C1B89C14-5F62-D9ED-BBDC-72DB7DFE59C6}"/>
              </a:ext>
            </a:extLst>
          </p:cNvPr>
          <p:cNvSpPr/>
          <p:nvPr/>
        </p:nvSpPr>
        <p:spPr>
          <a:xfrm rot="18473421">
            <a:off x="3825709" y="4348731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" name="Arrow: Right 17">
            <a:extLst>
              <a:ext uri="{FF2B5EF4-FFF2-40B4-BE49-F238E27FC236}">
                <a16:creationId xmlns:a16="http://schemas.microsoft.com/office/drawing/2014/main" id="{8A84F136-1900-2E10-143A-998F51DFBAB6}"/>
              </a:ext>
            </a:extLst>
          </p:cNvPr>
          <p:cNvSpPr/>
          <p:nvPr/>
        </p:nvSpPr>
        <p:spPr>
          <a:xfrm rot="18261564">
            <a:off x="4574516" y="3216253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18F95D1-A7B3-B549-CD15-281438D4AD0A}"/>
              </a:ext>
            </a:extLst>
          </p:cNvPr>
          <p:cNvSpPr/>
          <p:nvPr/>
        </p:nvSpPr>
        <p:spPr>
          <a:xfrm rot="18871602">
            <a:off x="4989555" y="2668494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Arrow: Right 17">
            <a:extLst>
              <a:ext uri="{FF2B5EF4-FFF2-40B4-BE49-F238E27FC236}">
                <a16:creationId xmlns:a16="http://schemas.microsoft.com/office/drawing/2014/main" id="{25CE9ADB-543C-B590-20AA-026CAB66690F}"/>
              </a:ext>
            </a:extLst>
          </p:cNvPr>
          <p:cNvSpPr/>
          <p:nvPr/>
        </p:nvSpPr>
        <p:spPr>
          <a:xfrm rot="2072303">
            <a:off x="6221840" y="2581181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Arrow: Right 17">
            <a:extLst>
              <a:ext uri="{FF2B5EF4-FFF2-40B4-BE49-F238E27FC236}">
                <a16:creationId xmlns:a16="http://schemas.microsoft.com/office/drawing/2014/main" id="{2E25493C-FE91-AAEA-B8AC-69A4E5AAB247}"/>
              </a:ext>
            </a:extLst>
          </p:cNvPr>
          <p:cNvSpPr/>
          <p:nvPr/>
        </p:nvSpPr>
        <p:spPr>
          <a:xfrm rot="2155994">
            <a:off x="6880166" y="3100565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Arrow: Right 17">
            <a:extLst>
              <a:ext uri="{FF2B5EF4-FFF2-40B4-BE49-F238E27FC236}">
                <a16:creationId xmlns:a16="http://schemas.microsoft.com/office/drawing/2014/main" id="{1798A609-6325-1972-5042-A071FC5CA662}"/>
              </a:ext>
            </a:extLst>
          </p:cNvPr>
          <p:cNvSpPr/>
          <p:nvPr/>
        </p:nvSpPr>
        <p:spPr>
          <a:xfrm rot="18079941">
            <a:off x="4202836" y="3802430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Arrow: Right 17">
            <a:extLst>
              <a:ext uri="{FF2B5EF4-FFF2-40B4-BE49-F238E27FC236}">
                <a16:creationId xmlns:a16="http://schemas.microsoft.com/office/drawing/2014/main" id="{DDA5F3B2-A33C-9A1D-ADA5-AA4F9191194C}"/>
              </a:ext>
            </a:extLst>
          </p:cNvPr>
          <p:cNvSpPr/>
          <p:nvPr/>
        </p:nvSpPr>
        <p:spPr>
          <a:xfrm rot="1560353">
            <a:off x="7622182" y="3604765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Arrow: Right 17">
            <a:extLst>
              <a:ext uri="{FF2B5EF4-FFF2-40B4-BE49-F238E27FC236}">
                <a16:creationId xmlns:a16="http://schemas.microsoft.com/office/drawing/2014/main" id="{13251020-9480-E5A1-3985-11898FB7DBEA}"/>
              </a:ext>
            </a:extLst>
          </p:cNvPr>
          <p:cNvSpPr/>
          <p:nvPr/>
        </p:nvSpPr>
        <p:spPr>
          <a:xfrm rot="20185088">
            <a:off x="9206506" y="3465792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Arrow: Right 17">
            <a:extLst>
              <a:ext uri="{FF2B5EF4-FFF2-40B4-BE49-F238E27FC236}">
                <a16:creationId xmlns:a16="http://schemas.microsoft.com/office/drawing/2014/main" id="{1CC17FA5-5578-2B89-EF2B-E81AF434E5C2}"/>
              </a:ext>
            </a:extLst>
          </p:cNvPr>
          <p:cNvSpPr/>
          <p:nvPr/>
        </p:nvSpPr>
        <p:spPr>
          <a:xfrm rot="20124747">
            <a:off x="10079221" y="3026920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Arrow: Right 17">
            <a:extLst>
              <a:ext uri="{FF2B5EF4-FFF2-40B4-BE49-F238E27FC236}">
                <a16:creationId xmlns:a16="http://schemas.microsoft.com/office/drawing/2014/main" id="{A31B864C-2393-1AAC-D9A0-B92F86ABD863}"/>
              </a:ext>
            </a:extLst>
          </p:cNvPr>
          <p:cNvSpPr/>
          <p:nvPr/>
        </p:nvSpPr>
        <p:spPr>
          <a:xfrm rot="1379787">
            <a:off x="11559882" y="2983194"/>
            <a:ext cx="324734" cy="170503"/>
          </a:xfrm>
          <a:prstGeom prst="rightArrow">
            <a:avLst>
              <a:gd name="adj1" fmla="val 50000"/>
              <a:gd name="adj2" fmla="val 81798"/>
            </a:avLst>
          </a:prstGeom>
          <a:solidFill>
            <a:srgbClr val="000000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71E208D4-DAA1-2DCD-9C5D-6787C0430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213" y="5917719"/>
            <a:ext cx="2437407" cy="1015587"/>
          </a:xfrm>
          <a:prstGeom prst="rect">
            <a:avLst/>
          </a:prstGeom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96545757-73D7-A823-80E2-F819991BD579}"/>
              </a:ext>
            </a:extLst>
          </p:cNvPr>
          <p:cNvSpPr/>
          <p:nvPr/>
        </p:nvSpPr>
        <p:spPr>
          <a:xfrm>
            <a:off x="-1" y="5981505"/>
            <a:ext cx="12192000" cy="86497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Arrow: Down 27">
            <a:extLst>
              <a:ext uri="{FF2B5EF4-FFF2-40B4-BE49-F238E27FC236}">
                <a16:creationId xmlns:a16="http://schemas.microsoft.com/office/drawing/2014/main" id="{4320EE11-212E-9ED2-CB99-10D08C343032}"/>
              </a:ext>
            </a:extLst>
          </p:cNvPr>
          <p:cNvSpPr/>
          <p:nvPr/>
        </p:nvSpPr>
        <p:spPr>
          <a:xfrm rot="16200000">
            <a:off x="2727208" y="5868714"/>
            <a:ext cx="324431" cy="982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036"/>
                </a:moveTo>
                <a:lnTo>
                  <a:pt x="5400" y="18036"/>
                </a:lnTo>
                <a:lnTo>
                  <a:pt x="5400" y="0"/>
                </a:lnTo>
                <a:lnTo>
                  <a:pt x="16200" y="0"/>
                </a:lnTo>
                <a:lnTo>
                  <a:pt x="16200" y="18036"/>
                </a:lnTo>
                <a:lnTo>
                  <a:pt x="21600" y="18036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rgbClr val="1D3053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Rectangle 29">
            <a:extLst>
              <a:ext uri="{FF2B5EF4-FFF2-40B4-BE49-F238E27FC236}">
                <a16:creationId xmlns:a16="http://schemas.microsoft.com/office/drawing/2014/main" id="{AEF62329-24D4-14E2-53CD-E180D92D545D}"/>
              </a:ext>
            </a:extLst>
          </p:cNvPr>
          <p:cNvSpPr txBox="1"/>
          <p:nvPr/>
        </p:nvSpPr>
        <p:spPr>
          <a:xfrm>
            <a:off x="1134897" y="6072241"/>
            <a:ext cx="162443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800"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>
                <a:solidFill>
                  <a:schemeClr val="bg1"/>
                </a:solidFill>
                <a:latin typeface="Copperplate" panose="02000504000000020004" pitchFamily="2" charset="77"/>
              </a:rPr>
              <a:t>Time</a:t>
            </a: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2C389589-BCA3-1EB0-B506-70C174E83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33" y="6051979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17991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0" grpId="0" animBg="1"/>
      <p:bldP spid="201" grpId="0" animBg="1"/>
      <p:bldP spid="208" grpId="0" animBg="1"/>
      <p:bldP spid="209" grpId="0" animBg="1" advAuto="0"/>
      <p:bldP spid="210" grpId="0" animBg="1" advAuto="0"/>
      <p:bldP spid="211" grpId="0" animBg="1" advAuto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4" grpId="1" animBg="1"/>
      <p:bldP spid="26" grpId="0" animBg="1"/>
      <p:bldP spid="4" grpId="0" animBg="1"/>
      <p:bldP spid="2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B1083-4F45-14A3-0A97-EE6DE2C96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768D20-1914-672C-1CB8-013510EA6843}"/>
              </a:ext>
            </a:extLst>
          </p:cNvPr>
          <p:cNvSpPr/>
          <p:nvPr/>
        </p:nvSpPr>
        <p:spPr>
          <a:xfrm>
            <a:off x="-1" y="5982778"/>
            <a:ext cx="12192000" cy="86497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" name="Rectangle 4">
            <a:extLst>
              <a:ext uri="{FF2B5EF4-FFF2-40B4-BE49-F238E27FC236}">
                <a16:creationId xmlns:a16="http://schemas.microsoft.com/office/drawing/2014/main" id="{ED9F2441-AEAB-C176-FBCF-3F780BBD242B}"/>
              </a:ext>
            </a:extLst>
          </p:cNvPr>
          <p:cNvSpPr/>
          <p:nvPr/>
        </p:nvSpPr>
        <p:spPr>
          <a:xfrm>
            <a:off x="4014952" y="0"/>
            <a:ext cx="8192628" cy="546654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3" name="Rectangle 7">
            <a:extLst>
              <a:ext uri="{FF2B5EF4-FFF2-40B4-BE49-F238E27FC236}">
                <a16:creationId xmlns:a16="http://schemas.microsoft.com/office/drawing/2014/main" id="{4F6FD6CB-903D-ABDC-2A8C-15CFC5953575}"/>
              </a:ext>
            </a:extLst>
          </p:cNvPr>
          <p:cNvSpPr/>
          <p:nvPr/>
        </p:nvSpPr>
        <p:spPr>
          <a:xfrm>
            <a:off x="-1" y="-1"/>
            <a:ext cx="3935898" cy="54665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C9D8B8-6F04-5F54-A030-18F7368A891D}"/>
              </a:ext>
            </a:extLst>
          </p:cNvPr>
          <p:cNvSpPr txBox="1"/>
          <p:nvPr/>
        </p:nvSpPr>
        <p:spPr>
          <a:xfrm>
            <a:off x="5407017" y="786748"/>
            <a:ext cx="5692277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 dirty="0">
                <a:latin typeface="Copperplate"/>
              </a:rPr>
              <a:t>Window of Tolerance </a:t>
            </a:r>
          </a:p>
          <a:p>
            <a:pPr algn="ctr"/>
            <a:r>
              <a:rPr lang="en-US" sz="3600" b="1" dirty="0">
                <a:latin typeface="Copperplate"/>
              </a:rPr>
              <a:t>Polyvagal Theory </a:t>
            </a:r>
          </a:p>
          <a:p>
            <a:pPr algn="ctr"/>
            <a:r>
              <a:rPr lang="en-US" sz="3600" b="1" dirty="0">
                <a:latin typeface="Copperplate"/>
              </a:rPr>
              <a:t>by Dr. Stephen Porges </a:t>
            </a:r>
            <a:endParaRPr lang="en-US" sz="3600" dirty="0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F32EDED7-9C15-7A75-BA54-507B8BEED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213" y="5917719"/>
            <a:ext cx="2437407" cy="1015587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12B99B6C-13A2-20E8-04F9-FE70B9B8EE0F}"/>
              </a:ext>
            </a:extLst>
          </p:cNvPr>
          <p:cNvSpPr/>
          <p:nvPr/>
        </p:nvSpPr>
        <p:spPr>
          <a:xfrm>
            <a:off x="7131005" y="5982778"/>
            <a:ext cx="5060994" cy="86497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07EB452-7085-F41C-FA9E-212B7E9C0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33" y="6051979"/>
            <a:ext cx="4521200" cy="774700"/>
          </a:xfrm>
          <a:prstGeom prst="rect">
            <a:avLst/>
          </a:prstGeom>
        </p:spPr>
      </p:pic>
      <p:pic>
        <p:nvPicPr>
          <p:cNvPr id="5" name="Picture 4" descr="A colorful chart with text&#10;&#10;AI-generated content may be incorrect.">
            <a:extLst>
              <a:ext uri="{FF2B5EF4-FFF2-40B4-BE49-F238E27FC236}">
                <a16:creationId xmlns:a16="http://schemas.microsoft.com/office/drawing/2014/main" id="{7B2D4FFC-F62D-E9AD-CF45-602EC47B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62" y="544462"/>
            <a:ext cx="4170169" cy="5403600"/>
          </a:xfrm>
          <a:prstGeom prst="rect">
            <a:avLst/>
          </a:prstGeom>
        </p:spPr>
      </p:pic>
      <p:pic>
        <p:nvPicPr>
          <p:cNvPr id="8" name="Picture 7" descr="A qr code with a logo&#10;&#10;AI-generated content may be incorrect.">
            <a:extLst>
              <a:ext uri="{FF2B5EF4-FFF2-40B4-BE49-F238E27FC236}">
                <a16:creationId xmlns:a16="http://schemas.microsoft.com/office/drawing/2014/main" id="{34D6A6B2-7290-BD2B-F100-2BF65E885F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158"/>
          <a:stretch>
            <a:fillRect/>
          </a:stretch>
        </p:blipFill>
        <p:spPr>
          <a:xfrm>
            <a:off x="6462276" y="2575790"/>
            <a:ext cx="3297980" cy="30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17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118F9B-DB76-388A-2E4D-2B9096F4606C}"/>
              </a:ext>
            </a:extLst>
          </p:cNvPr>
          <p:cNvSpPr txBox="1"/>
          <p:nvPr/>
        </p:nvSpPr>
        <p:spPr>
          <a:xfrm>
            <a:off x="0" y="2303704"/>
            <a:ext cx="4970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A Mental Health Transition Guide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DEFA75-61CB-498D-0190-F6AD45BD3EF9}"/>
              </a:ext>
            </a:extLst>
          </p:cNvPr>
          <p:cNvSpPr txBox="1"/>
          <p:nvPr/>
        </p:nvSpPr>
        <p:spPr>
          <a:xfrm>
            <a:off x="-154744" y="691057"/>
            <a:ext cx="8919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FROM THE FIELD TO HOME</a:t>
            </a:r>
            <a:endParaRPr lang="en-US" sz="5400" i="1"/>
          </a:p>
        </p:txBody>
      </p:sp>
      <p:pic>
        <p:nvPicPr>
          <p:cNvPr id="7" name="Picture 6" descr="A diagram of a person in a tub&#10;&#10;AI-generated content may be incorrect.">
            <a:extLst>
              <a:ext uri="{FF2B5EF4-FFF2-40B4-BE49-F238E27FC236}">
                <a16:creationId xmlns:a16="http://schemas.microsoft.com/office/drawing/2014/main" id="{BE6A3591-2CA3-6E0D-8020-DAB28C7E8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130" y="956602"/>
            <a:ext cx="3450226" cy="4464441"/>
          </a:xfrm>
          <a:prstGeom prst="rect">
            <a:avLst/>
          </a:prstGeom>
        </p:spPr>
      </p:pic>
      <p:pic>
        <p:nvPicPr>
          <p:cNvPr id="12" name="Picture 11" descr="A qr code with a logo&#10;&#10;AI-generated content may be incorrect.">
            <a:extLst>
              <a:ext uri="{FF2B5EF4-FFF2-40B4-BE49-F238E27FC236}">
                <a16:creationId xmlns:a16="http://schemas.microsoft.com/office/drawing/2014/main" id="{AE1164A0-D57A-2214-7709-1A132BB2F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490" y="1614387"/>
            <a:ext cx="3269566" cy="3269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24520C-98E8-48D2-7703-24A79CBA6BB6}"/>
              </a:ext>
            </a:extLst>
          </p:cNvPr>
          <p:cNvSpPr txBox="1"/>
          <p:nvPr/>
        </p:nvSpPr>
        <p:spPr>
          <a:xfrm>
            <a:off x="5047369" y="4656490"/>
            <a:ext cx="28698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/>
              <a:t>SCAN 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DF1796-F711-56DE-059F-CE4B0FCB78EA}"/>
              </a:ext>
            </a:extLst>
          </p:cNvPr>
          <p:cNvSpPr/>
          <p:nvPr/>
        </p:nvSpPr>
        <p:spPr>
          <a:xfrm>
            <a:off x="4055992" y="0"/>
            <a:ext cx="8142181" cy="546654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5440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DB6AB0B-8CF6-7744-A985-C23FD1DFD179}"/>
              </a:ext>
            </a:extLst>
          </p:cNvPr>
          <p:cNvSpPr txBox="1"/>
          <p:nvPr/>
        </p:nvSpPr>
        <p:spPr>
          <a:xfrm>
            <a:off x="653918" y="941866"/>
            <a:ext cx="538624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Copperplate" panose="02000504000000020004" pitchFamily="2" charset="77"/>
              </a:rPr>
              <a:t>Your Personality &amp; How You Handle Stress</a:t>
            </a:r>
            <a:endParaRPr lang="en-US" sz="4400" i="1">
              <a:latin typeface="Copperplate" panose="02000504000000020004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211631-F310-1F4F-AA07-B895554E6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291" y="-1"/>
            <a:ext cx="5045071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A5887D2-8AB9-C44D-BAED-37FE670A13CA}"/>
              </a:ext>
            </a:extLst>
          </p:cNvPr>
          <p:cNvSpPr/>
          <p:nvPr/>
        </p:nvSpPr>
        <p:spPr>
          <a:xfrm>
            <a:off x="10105648" y="1402533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F91A00-1073-584D-977D-400EE162BCC0}"/>
              </a:ext>
            </a:extLst>
          </p:cNvPr>
          <p:cNvSpPr/>
          <p:nvPr/>
        </p:nvSpPr>
        <p:spPr>
          <a:xfrm rot="5400000">
            <a:off x="10535686" y="2684756"/>
            <a:ext cx="1134375" cy="13749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B9F694-E778-2C47-9DB7-07FF34731241}"/>
              </a:ext>
            </a:extLst>
          </p:cNvPr>
          <p:cNvSpPr/>
          <p:nvPr/>
        </p:nvSpPr>
        <p:spPr>
          <a:xfrm>
            <a:off x="10105647" y="40634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302C94-DDEC-374A-88CC-79E77F2D5C0F}"/>
              </a:ext>
            </a:extLst>
          </p:cNvPr>
          <p:cNvSpPr/>
          <p:nvPr/>
        </p:nvSpPr>
        <p:spPr>
          <a:xfrm>
            <a:off x="8597282" y="468002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E7A8F6-81DA-DE44-BD0D-36119C826DD9}"/>
              </a:ext>
            </a:extLst>
          </p:cNvPr>
          <p:cNvSpPr/>
          <p:nvPr/>
        </p:nvSpPr>
        <p:spPr>
          <a:xfrm>
            <a:off x="7063991" y="4034711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1FFFE3-A078-174C-BF79-73FFC39D4557}"/>
              </a:ext>
            </a:extLst>
          </p:cNvPr>
          <p:cNvSpPr/>
          <p:nvPr/>
        </p:nvSpPr>
        <p:spPr>
          <a:xfrm rot="5400000">
            <a:off x="6645755" y="2673922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3E895B-2E69-404D-AA75-0F7F9353377A}"/>
              </a:ext>
            </a:extLst>
          </p:cNvPr>
          <p:cNvSpPr/>
          <p:nvPr/>
        </p:nvSpPr>
        <p:spPr>
          <a:xfrm>
            <a:off x="7088705" y="1260098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1D499F-0A70-5B48-8DDF-D97165564E6A}"/>
              </a:ext>
            </a:extLst>
          </p:cNvPr>
          <p:cNvSpPr/>
          <p:nvPr/>
        </p:nvSpPr>
        <p:spPr>
          <a:xfrm>
            <a:off x="8597282" y="780097"/>
            <a:ext cx="1134375" cy="1244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2A217A-A67D-0A38-B6A6-CA253C5EBE61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C7F707-F41A-2F43-6643-1378EE25B8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" b="60853"/>
          <a:stretch/>
        </p:blipFill>
        <p:spPr>
          <a:xfrm>
            <a:off x="1896248" y="2483708"/>
            <a:ext cx="8473432" cy="34740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332F9C-463D-4705-DB63-FCF3605A25D8}"/>
              </a:ext>
            </a:extLst>
          </p:cNvPr>
          <p:cNvSpPr txBox="1"/>
          <p:nvPr/>
        </p:nvSpPr>
        <p:spPr>
          <a:xfrm>
            <a:off x="1155887" y="900211"/>
            <a:ext cx="988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Under Stress = Focus on Task</a:t>
            </a:r>
            <a:endParaRPr lang="en-US" sz="4400" i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9B2B6F-54B9-0957-E76B-0F37F6821DE3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56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55887" y="3961020"/>
            <a:ext cx="988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/>
              <a:t>Under Stress = Focus on People</a:t>
            </a:r>
            <a:endParaRPr lang="en-US" sz="4400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B2BF-1756-B66B-F5BA-F623F6B6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42" b="1"/>
          <a:stretch/>
        </p:blipFill>
        <p:spPr>
          <a:xfrm>
            <a:off x="2377844" y="568412"/>
            <a:ext cx="7436310" cy="32570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767881-4E5F-4A3B-A93C-A0C51C17DAA9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84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9449" y="511500"/>
            <a:ext cx="12072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Under Stress = </a:t>
            </a:r>
          </a:p>
          <a:p>
            <a:pPr algn="ctr"/>
            <a:r>
              <a:rPr lang="en-US" sz="6600"/>
              <a:t>Uses Confrontation To Connect</a:t>
            </a:r>
            <a:endParaRPr lang="en-US" sz="6600" i="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D9C22-CEDA-D2FB-CC05-FCC752A640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" b="60853"/>
          <a:stretch/>
        </p:blipFill>
        <p:spPr>
          <a:xfrm>
            <a:off x="2277680" y="2730844"/>
            <a:ext cx="7900796" cy="32393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31918D-9078-7396-2BBD-2CD1346F1261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7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674D8DB-F2F3-1CF9-753B-DD888F6B0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outdoor, person, little&#10;&#10;Description automatically generated">
            <a:extLst>
              <a:ext uri="{FF2B5EF4-FFF2-40B4-BE49-F238E27FC236}">
                <a16:creationId xmlns:a16="http://schemas.microsoft.com/office/drawing/2014/main" id="{AAD20479-2D20-F033-B52B-E386FFFA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71" r="5" b="7675"/>
          <a:stretch>
            <a:fillRect/>
          </a:stretch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0DCDE65-8F92-3EFF-93D3-559A376BC4D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7867" r="13581" b="-2"/>
          <a:stretch>
            <a:fillRect/>
          </a:stretch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 descr="A person holding a dog&#10;&#10;Description automatically generated">
            <a:extLst>
              <a:ext uri="{FF2B5EF4-FFF2-40B4-BE49-F238E27FC236}">
                <a16:creationId xmlns:a16="http://schemas.microsoft.com/office/drawing/2014/main" id="{5E99C850-29B3-E9D8-8F11-203A264C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79" b="10979"/>
          <a:stretch>
            <a:fillRect/>
          </a:stretch>
        </p:blipFill>
        <p:spPr>
          <a:xfrm rot="5400000">
            <a:off x="2672502" y="1421976"/>
            <a:ext cx="6858000" cy="4014047"/>
          </a:xfrm>
          <a:prstGeom prst="rect">
            <a:avLst/>
          </a:prstGeom>
        </p:spPr>
      </p:pic>
      <p:pic>
        <p:nvPicPr>
          <p:cNvPr id="5" name="Picture 4" descr="FamilyPic.jpg">
            <a:extLst>
              <a:ext uri="{FF2B5EF4-FFF2-40B4-BE49-F238E27FC236}">
                <a16:creationId xmlns:a16="http://schemas.microsoft.com/office/drawing/2014/main" id="{C643EACE-8A7C-3AA9-D0DA-A40BB80131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r="7539" b="4"/>
          <a:stretch>
            <a:fillRect/>
          </a:stretch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6" name="Picture 5" descr="A baby in a car seat&#10;&#10;Description automatically generated with medium confidence">
            <a:extLst>
              <a:ext uri="{FF2B5EF4-FFF2-40B4-BE49-F238E27FC236}">
                <a16:creationId xmlns:a16="http://schemas.microsoft.com/office/drawing/2014/main" id="{C9EF7018-235E-4D99-8B50-3B55DB58039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 r="2" b="23729"/>
          <a:stretch>
            <a:fillRect/>
          </a:stretch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B3C2B14-A765-8E92-CFAB-23E307E916EA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C710F-7463-87ED-F389-F0A6B127B634}"/>
              </a:ext>
            </a:extLst>
          </p:cNvPr>
          <p:cNvSpPr txBox="1"/>
          <p:nvPr/>
        </p:nvSpPr>
        <p:spPr>
          <a:xfrm>
            <a:off x="1155887" y="3597520"/>
            <a:ext cx="98802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Under Stress = Avoids Confrontation at ALL Cost</a:t>
            </a:r>
            <a:endParaRPr lang="en-US" sz="6600" i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F0B2BF-1756-B66B-F5BA-F623F6B61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6"/>
          <a:stretch/>
        </p:blipFill>
        <p:spPr>
          <a:xfrm>
            <a:off x="2629928" y="617838"/>
            <a:ext cx="6932144" cy="29796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2D2FD4-4682-E459-C4EC-83492100FC58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7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EFD66B-0A55-DFAB-2C54-629A852F8DC5}"/>
              </a:ext>
            </a:extLst>
          </p:cNvPr>
          <p:cNvSpPr txBox="1">
            <a:spLocks/>
          </p:cNvSpPr>
          <p:nvPr/>
        </p:nvSpPr>
        <p:spPr>
          <a:xfrm>
            <a:off x="0" y="2519674"/>
            <a:ext cx="6478876" cy="1818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UNDER STRESS =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CHANGE BECOMES 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WELCOMED OPPORTUNITY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ea typeface="Open Sans" pitchFamily="34" charset="0"/>
                <a:cs typeface="Open Sans" pitchFamily="34" charset="0"/>
              </a:rPr>
              <a:t> </a:t>
            </a:r>
          </a:p>
        </p:txBody>
      </p:sp>
      <p:pic>
        <p:nvPicPr>
          <p:cNvPr id="3" name="Picture 2" descr="A close-up of a banner&#10;&#10;Description automatically generated">
            <a:extLst>
              <a:ext uri="{FF2B5EF4-FFF2-40B4-BE49-F238E27FC236}">
                <a16:creationId xmlns:a16="http://schemas.microsoft.com/office/drawing/2014/main" id="{CFC0E2B5-274E-AE40-8ACB-B1195668F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98" t="19906" r="41489" b="29131"/>
          <a:stretch/>
        </p:blipFill>
        <p:spPr>
          <a:xfrm>
            <a:off x="6096000" y="492083"/>
            <a:ext cx="3364523" cy="553915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5F01680-136D-DB76-9779-0DCA03F461D9}"/>
              </a:ext>
            </a:extLst>
          </p:cNvPr>
          <p:cNvSpPr txBox="1">
            <a:spLocks/>
          </p:cNvSpPr>
          <p:nvPr/>
        </p:nvSpPr>
        <p:spPr>
          <a:xfrm>
            <a:off x="9706708" y="2894414"/>
            <a:ext cx="2113263" cy="1069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FASTER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SCALE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D257768-564C-CFE9-AB8E-B6A9439E9B79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E86CC90F-92DC-9C27-0527-4D7E705A92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133" y="6076043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48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30AF9-B83D-3903-2165-BAF9F43EC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4BF07B-D1D9-D47F-4EDE-3682CA591432}"/>
              </a:ext>
            </a:extLst>
          </p:cNvPr>
          <p:cNvSpPr/>
          <p:nvPr/>
        </p:nvSpPr>
        <p:spPr>
          <a:xfrm>
            <a:off x="3071196" y="4232189"/>
            <a:ext cx="5226909" cy="1488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969D11-FEFB-5E2D-4244-F9C75E1B2057}"/>
              </a:ext>
            </a:extLst>
          </p:cNvPr>
          <p:cNvSpPr txBox="1">
            <a:spLocks/>
          </p:cNvSpPr>
          <p:nvPr/>
        </p:nvSpPr>
        <p:spPr>
          <a:xfrm>
            <a:off x="519741" y="2718777"/>
            <a:ext cx="2113263" cy="1069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SLOWER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SCALE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ea typeface="Open Sans" pitchFamily="34" charset="0"/>
                <a:cs typeface="Open Sans" pitchFamily="34" charset="0"/>
              </a:rPr>
              <a:t> </a:t>
            </a:r>
          </a:p>
        </p:txBody>
      </p:sp>
      <p:pic>
        <p:nvPicPr>
          <p:cNvPr id="3" name="Picture 2" descr="A diagram of a person with a compass&#10;&#10;Description automatically generated with medium confidence">
            <a:extLst>
              <a:ext uri="{FF2B5EF4-FFF2-40B4-BE49-F238E27FC236}">
                <a16:creationId xmlns:a16="http://schemas.microsoft.com/office/drawing/2014/main" id="{57001BC3-AEBC-4459-78ED-62666D83C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3" t="6410" r="36344" b="8505"/>
          <a:stretch/>
        </p:blipFill>
        <p:spPr>
          <a:xfrm>
            <a:off x="2737696" y="601380"/>
            <a:ext cx="3329353" cy="5303962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EF6244-4379-69F1-ECC6-D7DC9B730734}"/>
              </a:ext>
            </a:extLst>
          </p:cNvPr>
          <p:cNvSpPr txBox="1">
            <a:spLocks/>
          </p:cNvSpPr>
          <p:nvPr/>
        </p:nvSpPr>
        <p:spPr>
          <a:xfrm>
            <a:off x="5821114" y="1962128"/>
            <a:ext cx="6168956" cy="2964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4400">
                <a:ea typeface="Open Sans" pitchFamily="34" charset="0"/>
                <a:cs typeface="Open Sans" pitchFamily="34" charset="0"/>
              </a:rPr>
              <a:t> </a:t>
            </a: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UNDER STRESS =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REACT TO CHANGE WITH A CAUTIOUS, SLOW, AND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DELIBERATE PLAN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7200"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C9250AC-8F81-B61E-05ED-E2A1C1724338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F8EE99C-5443-209E-E16A-5B553405C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3133" y="6064011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75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908AD2-D641-EC50-ED6F-8C573B9DA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5" y="6248"/>
            <a:ext cx="12181859" cy="6853697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7FF8F0FF-9EDC-14DA-7285-564298CCDFE7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5DB0653-5A38-1C1D-F19D-BB0E89BE9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33" y="6064011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8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C9B9B-0DEE-2197-3CFE-508D52A4C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950999-CE0E-79D4-BC2E-FF0CFBA220F2}"/>
              </a:ext>
            </a:extLst>
          </p:cNvPr>
          <p:cNvSpPr/>
          <p:nvPr/>
        </p:nvSpPr>
        <p:spPr>
          <a:xfrm>
            <a:off x="8031892" y="4732637"/>
            <a:ext cx="345989" cy="38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6F9EC-F1AB-BFEA-4E0C-0DFF4DF3415C}"/>
              </a:ext>
            </a:extLst>
          </p:cNvPr>
          <p:cNvSpPr/>
          <p:nvPr/>
        </p:nvSpPr>
        <p:spPr>
          <a:xfrm>
            <a:off x="10478530" y="4102443"/>
            <a:ext cx="875270" cy="72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3C4B4F-5EF6-CE57-44A5-3A25FC0CB7ED}"/>
              </a:ext>
            </a:extLst>
          </p:cNvPr>
          <p:cNvSpPr/>
          <p:nvPr/>
        </p:nvSpPr>
        <p:spPr>
          <a:xfrm>
            <a:off x="0" y="6062270"/>
            <a:ext cx="12197070" cy="801592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063A1-A308-9E17-585A-FD1405796D33}"/>
              </a:ext>
            </a:extLst>
          </p:cNvPr>
          <p:cNvSpPr txBox="1"/>
          <p:nvPr/>
        </p:nvSpPr>
        <p:spPr>
          <a:xfrm>
            <a:off x="1735444" y="2171059"/>
            <a:ext cx="8752271" cy="25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Handling Stress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latin typeface="Copperplate" panose="02000504000000020004" pitchFamily="2" charset="77"/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9E54833-0876-DC8B-5346-3A94799F26A7}"/>
              </a:ext>
            </a:extLst>
          </p:cNvPr>
          <p:cNvSpPr/>
          <p:nvPr/>
        </p:nvSpPr>
        <p:spPr>
          <a:xfrm>
            <a:off x="0" y="0"/>
            <a:ext cx="3580108" cy="451945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5F3ED7-E6DF-8799-1C1E-F6656CB7CDFF}"/>
              </a:ext>
            </a:extLst>
          </p:cNvPr>
          <p:cNvSpPr/>
          <p:nvPr/>
        </p:nvSpPr>
        <p:spPr>
          <a:xfrm>
            <a:off x="3689131" y="0"/>
            <a:ext cx="8518449" cy="45194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CBFE52D9-9BBB-4907-DAC0-C1CF871B4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345" y="5902221"/>
            <a:ext cx="2611090" cy="108795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D02CE842-ABEB-21B8-1F41-D8D1DFD2A50B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01B4BD0C-C7BF-7170-7706-F40676D7A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33" y="6064011"/>
            <a:ext cx="452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88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0E94-2642-B242-BB59-A4EA969E7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0346CE-9804-4506-B5D9-1C8E94FCFF59}"/>
              </a:ext>
            </a:extLst>
          </p:cNvPr>
          <p:cNvSpPr/>
          <p:nvPr/>
        </p:nvSpPr>
        <p:spPr>
          <a:xfrm>
            <a:off x="8031892" y="4732637"/>
            <a:ext cx="345989" cy="38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E32DB-8F94-9811-5117-7A41421BD214}"/>
              </a:ext>
            </a:extLst>
          </p:cNvPr>
          <p:cNvSpPr/>
          <p:nvPr/>
        </p:nvSpPr>
        <p:spPr>
          <a:xfrm>
            <a:off x="10478530" y="4102443"/>
            <a:ext cx="875270" cy="72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800B116-053F-DE94-EC28-D6DC93A3CF73}"/>
              </a:ext>
            </a:extLst>
          </p:cNvPr>
          <p:cNvSpPr/>
          <p:nvPr/>
        </p:nvSpPr>
        <p:spPr>
          <a:xfrm>
            <a:off x="0" y="6062270"/>
            <a:ext cx="12197070" cy="801592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131AA074-5130-96CE-A0DB-90D01311740E}"/>
              </a:ext>
            </a:extLst>
          </p:cNvPr>
          <p:cNvSpPr/>
          <p:nvPr/>
        </p:nvSpPr>
        <p:spPr>
          <a:xfrm>
            <a:off x="0" y="0"/>
            <a:ext cx="3580108" cy="451945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F490C40B-6B31-D228-8566-6DF6E325D1EA}"/>
              </a:ext>
            </a:extLst>
          </p:cNvPr>
          <p:cNvSpPr/>
          <p:nvPr/>
        </p:nvSpPr>
        <p:spPr>
          <a:xfrm>
            <a:off x="3689131" y="0"/>
            <a:ext cx="8518449" cy="45194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E9F2F9B2-887E-A236-9C7C-94EA4DF76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345" y="5902221"/>
            <a:ext cx="2611090" cy="108795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ED2AB46C-A107-247E-4BEB-2E350136F0BC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6C2B99F1-E88D-D149-54E6-E06F1FE52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33" y="6064011"/>
            <a:ext cx="4521200" cy="774700"/>
          </a:xfrm>
          <a:prstGeom prst="rect">
            <a:avLst/>
          </a:prstGeom>
        </p:spPr>
      </p:pic>
      <p:pic>
        <p:nvPicPr>
          <p:cNvPr id="9" name="Picture 8" descr="A firefighter's profile with text&#10;&#10;AI-generated content may be incorrect.">
            <a:extLst>
              <a:ext uri="{FF2B5EF4-FFF2-40B4-BE49-F238E27FC236}">
                <a16:creationId xmlns:a16="http://schemas.microsoft.com/office/drawing/2014/main" id="{6BEEA70A-82B7-D997-BE61-B62DAF414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522" y="789708"/>
            <a:ext cx="4173405" cy="4936757"/>
          </a:xfrm>
          <a:prstGeom prst="rect">
            <a:avLst/>
          </a:prstGeom>
        </p:spPr>
      </p:pic>
      <p:pic>
        <p:nvPicPr>
          <p:cNvPr id="10" name="Picture 9" descr="A poster of a couple of people&#10;&#10;AI-generated content may be incorrect.">
            <a:extLst>
              <a:ext uri="{FF2B5EF4-FFF2-40B4-BE49-F238E27FC236}">
                <a16:creationId xmlns:a16="http://schemas.microsoft.com/office/drawing/2014/main" id="{539CBDF1-0101-C37F-6AC0-B03C83D48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789708"/>
            <a:ext cx="4547478" cy="482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66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D69E4-B322-6060-6F91-BB784CD77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1AA99E-1381-7EC2-C1CF-DAEECD683127}"/>
              </a:ext>
            </a:extLst>
          </p:cNvPr>
          <p:cNvSpPr/>
          <p:nvPr/>
        </p:nvSpPr>
        <p:spPr>
          <a:xfrm>
            <a:off x="8031892" y="4732637"/>
            <a:ext cx="345989" cy="38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7A7DE6-2607-8B88-571E-9FA36BEE8E41}"/>
              </a:ext>
            </a:extLst>
          </p:cNvPr>
          <p:cNvSpPr/>
          <p:nvPr/>
        </p:nvSpPr>
        <p:spPr>
          <a:xfrm>
            <a:off x="10478530" y="4102443"/>
            <a:ext cx="875270" cy="729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1E9041-E0B4-ABCB-0BE3-99560EA188BF}"/>
              </a:ext>
            </a:extLst>
          </p:cNvPr>
          <p:cNvSpPr/>
          <p:nvPr/>
        </p:nvSpPr>
        <p:spPr>
          <a:xfrm>
            <a:off x="0" y="6062270"/>
            <a:ext cx="12197070" cy="801592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AD2B7B19-74C2-14A3-56E1-388ABCF1E0D1}"/>
              </a:ext>
            </a:extLst>
          </p:cNvPr>
          <p:cNvSpPr/>
          <p:nvPr/>
        </p:nvSpPr>
        <p:spPr>
          <a:xfrm>
            <a:off x="0" y="0"/>
            <a:ext cx="3580108" cy="451945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E72DFE2-9F31-8B42-E15E-31EB2E803A43}"/>
              </a:ext>
            </a:extLst>
          </p:cNvPr>
          <p:cNvSpPr/>
          <p:nvPr/>
        </p:nvSpPr>
        <p:spPr>
          <a:xfrm>
            <a:off x="3689131" y="0"/>
            <a:ext cx="8518449" cy="451945"/>
          </a:xfrm>
          <a:prstGeom prst="rect">
            <a:avLst/>
          </a:prstGeom>
          <a:solidFill>
            <a:schemeClr val="bg2">
              <a:lumMod val="50000"/>
            </a:schemeClr>
          </a:solidFill>
          <a:ln w="1270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2EC51335-1026-FD78-EDE4-FAB30BFEB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345" y="5902221"/>
            <a:ext cx="2611090" cy="1087955"/>
          </a:xfrm>
          <a:prstGeom prst="rect">
            <a:avLst/>
          </a:prstGeom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2295A0A0-BD71-359E-DCA4-00053665EA0B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17E9CA7-E42F-E0A8-CBF2-6EC05248F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133" y="6064011"/>
            <a:ext cx="4521200" cy="774700"/>
          </a:xfrm>
          <a:prstGeom prst="rect">
            <a:avLst/>
          </a:prstGeom>
        </p:spPr>
      </p:pic>
      <p:pic>
        <p:nvPicPr>
          <p:cNvPr id="4" name="Picture 3" descr="A person wearing a helmet&#10;&#10;AI-generated content may be incorrect.">
            <a:extLst>
              <a:ext uri="{FF2B5EF4-FFF2-40B4-BE49-F238E27FC236}">
                <a16:creationId xmlns:a16="http://schemas.microsoft.com/office/drawing/2014/main" id="{1F8CBA2D-1CFB-B22E-AB27-EA9C11682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612" y="581891"/>
            <a:ext cx="4462775" cy="5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847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5C5379-11E0-492B-A6E2-43D8C7F90DF7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Emotional Connectedness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C1E20C-A08D-89A2-D82A-B0679799E708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34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71FCA66-B36B-689D-64ED-0FCA3A4DC643}"/>
              </a:ext>
            </a:extLst>
          </p:cNvPr>
          <p:cNvSpPr txBox="1">
            <a:spLocks/>
          </p:cNvSpPr>
          <p:nvPr/>
        </p:nvSpPr>
        <p:spPr>
          <a:xfrm>
            <a:off x="430696" y="1793340"/>
            <a:ext cx="11330608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Weekly Emotional Check-In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7200">
                <a:ea typeface="Open Sans" pitchFamily="34" charset="0"/>
                <a:cs typeface="Open Sans" pitchFamily="34" charset="0"/>
              </a:rPr>
              <a:t>Breakout Activity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C7B7FE-D09D-AC95-2FBA-85BF49D0D754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84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C5E141-0C5E-FF64-FF08-46B9C0669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by on a baby&amp;#39;s back&#10;&#10;AI-generated content may be incorrect.">
            <a:extLst>
              <a:ext uri="{FF2B5EF4-FFF2-40B4-BE49-F238E27FC236}">
                <a16:creationId xmlns:a16="http://schemas.microsoft.com/office/drawing/2014/main" id="{58AC251C-A9BD-B4F1-FF33-EE0EA7203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000" y="478979"/>
            <a:ext cx="9881017" cy="5552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11F6CF-04B0-10AE-A7B9-71FC51A8DF23}"/>
              </a:ext>
            </a:extLst>
          </p:cNvPr>
          <p:cNvSpPr txBox="1"/>
          <p:nvPr/>
        </p:nvSpPr>
        <p:spPr>
          <a:xfrm>
            <a:off x="6092403" y="-4012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opperplate"/>
                <a:ea typeface="Calibri"/>
                <a:cs typeface="Calibri"/>
              </a:rPr>
              <a:t>ACTION PLAN</a:t>
            </a:r>
            <a:endParaRPr lang="en-US" sz="2800" dirty="0">
              <a:solidFill>
                <a:srgbClr val="FFFFFF"/>
              </a:solidFill>
              <a:latin typeface="Copperplat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92132B-2B30-F00A-A1E1-BDCCDC8E10F4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" name="Picture 6" descr="A black and white logo&#10;&#10;AI-generated content may be incorrect.">
            <a:extLst>
              <a:ext uri="{FF2B5EF4-FFF2-40B4-BE49-F238E27FC236}">
                <a16:creationId xmlns:a16="http://schemas.microsoft.com/office/drawing/2014/main" id="{E895ABD4-9CB4-6E6B-AAB0-DDB8D2044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295" y="6053183"/>
            <a:ext cx="4437785" cy="782691"/>
          </a:xfrm>
          <a:prstGeom prst="rect">
            <a:avLst/>
          </a:prstGeom>
        </p:spPr>
      </p:pic>
      <p:pic>
        <p:nvPicPr>
          <p:cNvPr id="8" name="Picture 7" descr="A group of men in military uniforms doing push ups&#10;&#10;AI-generated content may be incorrect.">
            <a:extLst>
              <a:ext uri="{FF2B5EF4-FFF2-40B4-BE49-F238E27FC236}">
                <a16:creationId xmlns:a16="http://schemas.microsoft.com/office/drawing/2014/main" id="{2D55457B-E31C-5341-7D86-448F9A2B4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355" y="714374"/>
            <a:ext cx="2609197" cy="34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9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4"/>
          <p:cNvSpPr/>
          <p:nvPr/>
        </p:nvSpPr>
        <p:spPr>
          <a:xfrm>
            <a:off x="4065103" y="0"/>
            <a:ext cx="8103513" cy="546654"/>
          </a:xfrm>
          <a:prstGeom prst="rect">
            <a:avLst/>
          </a:prstGeom>
          <a:solidFill>
            <a:srgbClr val="14A7E1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" name="Rectangle 7"/>
          <p:cNvSpPr/>
          <p:nvPr/>
        </p:nvSpPr>
        <p:spPr>
          <a:xfrm>
            <a:off x="-1" y="-1"/>
            <a:ext cx="3935898" cy="54665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5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195" y="770946"/>
            <a:ext cx="3357675" cy="5036514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06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620" y="766140"/>
            <a:ext cx="4082966" cy="5046126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386B22-3FA1-1DE6-1D6B-D3E6E8CEB271}"/>
              </a:ext>
            </a:extLst>
          </p:cNvPr>
          <p:cNvSpPr/>
          <p:nvPr/>
        </p:nvSpPr>
        <p:spPr>
          <a:xfrm>
            <a:off x="6912620" y="5062013"/>
            <a:ext cx="4082966" cy="745447"/>
          </a:xfrm>
          <a:prstGeom prst="rect">
            <a:avLst/>
          </a:prstGeom>
          <a:solidFill>
            <a:srgbClr val="03273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5"/>
          <p:cNvSpPr txBox="1"/>
          <p:nvPr/>
        </p:nvSpPr>
        <p:spPr>
          <a:xfrm>
            <a:off x="7440360" y="5062013"/>
            <a:ext cx="3329371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20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Chloe (Coco), Alisha, Ava (Sis), </a:t>
            </a:r>
          </a:p>
          <a:p>
            <a:pPr algn="ctr">
              <a:defRPr sz="20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pPr>
            <a:r>
              <a:t>Cael, Brody (</a:t>
            </a:r>
            <a:r>
              <a:rPr err="1"/>
              <a:t>Neener</a:t>
            </a:r>
            <a:r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6D4869-AB11-24FE-388B-A8A30DCF3226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9B7AD-5995-3FCC-38D5-8D885B89B5C5}"/>
              </a:ext>
            </a:extLst>
          </p:cNvPr>
          <p:cNvSpPr txBox="1"/>
          <p:nvPr/>
        </p:nvSpPr>
        <p:spPr>
          <a:xfrm>
            <a:off x="4200407" y="-79963"/>
            <a:ext cx="64779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Copperplate"/>
                <a:ea typeface="Calibri"/>
                <a:cs typeface="Calibri"/>
              </a:rPr>
              <a:t>Meet</a:t>
            </a:r>
            <a:r>
              <a:rPr lang="en-US" sz="3600">
                <a:solidFill>
                  <a:schemeClr val="bg1"/>
                </a:solidFill>
                <a:latin typeface="Copperplate"/>
                <a:ea typeface="Calibri"/>
                <a:cs typeface="Calibri"/>
              </a:rPr>
              <a:t> my family</a:t>
            </a:r>
            <a:endParaRPr lang="en-US" sz="3600">
              <a:solidFill>
                <a:schemeClr val="bg1"/>
              </a:solidFill>
              <a:latin typeface="Copperplate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 advAuto="0"/>
      <p:bldP spid="106" grpId="0" animBg="1" advAuto="0"/>
      <p:bldP spid="108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3E830C-9B3D-61BB-561D-09971723B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778B452-F53A-B4F6-E96A-A49B50CC9FE4}"/>
              </a:ext>
            </a:extLst>
          </p:cNvPr>
          <p:cNvSpPr txBox="1"/>
          <p:nvPr/>
        </p:nvSpPr>
        <p:spPr>
          <a:xfrm>
            <a:off x="3414359" y="3625756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 </a:t>
            </a:r>
            <a:endParaRPr lang="en-US" sz="3600">
              <a:solidFill>
                <a:srgbClr val="0070C0"/>
              </a:solidFill>
            </a:endParaRPr>
          </a:p>
        </p:txBody>
      </p:sp>
      <p:pic>
        <p:nvPicPr>
          <p:cNvPr id="2" name="Picture 1" descr="A black sign with a brown bison head and white text&#10;&#10;Description automatically generated">
            <a:extLst>
              <a:ext uri="{FF2B5EF4-FFF2-40B4-BE49-F238E27FC236}">
                <a16:creationId xmlns:a16="http://schemas.microsoft.com/office/drawing/2014/main" id="{F0BF5AC3-5BE5-DEDE-E6BC-DE2E94237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745" y="546010"/>
            <a:ext cx="3632510" cy="545673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B255E9-BDEC-BD73-61C7-640E177EBA69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4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CD47B-CDE2-E29F-DC5F-1A5A4FE90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3FBBDB-94F2-ED73-5583-528A70AA0CC4}"/>
              </a:ext>
            </a:extLst>
          </p:cNvPr>
          <p:cNvSpPr/>
          <p:nvPr/>
        </p:nvSpPr>
        <p:spPr>
          <a:xfrm>
            <a:off x="4073407" y="4703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82F90-F988-21C6-728A-2A48A10B5851}"/>
              </a:ext>
            </a:extLst>
          </p:cNvPr>
          <p:cNvSpPr txBox="1"/>
          <p:nvPr/>
        </p:nvSpPr>
        <p:spPr>
          <a:xfrm>
            <a:off x="3414359" y="3625756"/>
            <a:ext cx="28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 </a:t>
            </a:r>
            <a:endParaRPr lang="en-US" sz="3600">
              <a:solidFill>
                <a:srgbClr val="0070C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E601A8C-6A0C-88A4-74E4-99AD48EDA370}"/>
              </a:ext>
            </a:extLst>
          </p:cNvPr>
          <p:cNvSpPr txBox="1">
            <a:spLocks/>
          </p:cNvSpPr>
          <p:nvPr/>
        </p:nvSpPr>
        <p:spPr>
          <a:xfrm>
            <a:off x="5233182" y="-98476"/>
            <a:ext cx="5683349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4000">
                <a:solidFill>
                  <a:schemeClr val="bg1"/>
                </a:solidFill>
                <a:ea typeface="Open Sans" pitchFamily="34" charset="0"/>
                <a:cs typeface="Open Sans" pitchFamily="34" charset="0"/>
              </a:rPr>
              <a:t>TELL US WHAT YOU THINK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029FB-15BA-A41C-B79E-C3F46948384A}"/>
              </a:ext>
            </a:extLst>
          </p:cNvPr>
          <p:cNvSpPr txBox="1">
            <a:spLocks/>
          </p:cNvSpPr>
          <p:nvPr/>
        </p:nvSpPr>
        <p:spPr>
          <a:xfrm>
            <a:off x="787077" y="1765205"/>
            <a:ext cx="5308923" cy="6471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4400">
                <a:ea typeface="Open Sans" pitchFamily="34" charset="0"/>
                <a:cs typeface="Open Sans" pitchFamily="34" charset="0"/>
              </a:rPr>
              <a:t>Your input will have a direct impact on the development of this program. Thank you!</a:t>
            </a:r>
          </a:p>
        </p:txBody>
      </p:sp>
      <p:pic>
        <p:nvPicPr>
          <p:cNvPr id="5" name="Picture 4" descr="A qr code with a logo&#10;&#10;AI-generated content may be incorrect.">
            <a:extLst>
              <a:ext uri="{FF2B5EF4-FFF2-40B4-BE49-F238E27FC236}">
                <a16:creationId xmlns:a16="http://schemas.microsoft.com/office/drawing/2014/main" id="{B5427BF5-E041-0A81-B6A9-2BB4AC93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900" y="1042416"/>
            <a:ext cx="3485445" cy="4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2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A71B8BA-677B-EA8D-2957-1C58E80F2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48" t="12612" r="12202" b="22713"/>
          <a:stretch/>
        </p:blipFill>
        <p:spPr>
          <a:xfrm>
            <a:off x="633377" y="725206"/>
            <a:ext cx="1948148" cy="2447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72585-128D-8130-4FAC-B9284FC06FA1}"/>
              </a:ext>
            </a:extLst>
          </p:cNvPr>
          <p:cNvSpPr txBox="1"/>
          <p:nvPr/>
        </p:nvSpPr>
        <p:spPr>
          <a:xfrm>
            <a:off x="3414359" y="1154753"/>
            <a:ext cx="800918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Email: </a:t>
            </a:r>
            <a:r>
              <a:rPr lang="en-US" sz="3600">
                <a:hlinkClick r:id="rId4"/>
              </a:rPr>
              <a:t>noel.meador@strongerfamilies.org</a:t>
            </a:r>
            <a:endParaRPr lang="en-US" sz="3600"/>
          </a:p>
          <a:p>
            <a:r>
              <a:rPr lang="en-US" sz="3600"/>
              <a:t>Instagram &amp; Facebook: @</a:t>
            </a:r>
            <a:r>
              <a:rPr lang="en-US" sz="3600" err="1"/>
              <a:t>noelmeador</a:t>
            </a:r>
            <a:endParaRPr lang="en-US" sz="3600"/>
          </a:p>
          <a:p>
            <a:r>
              <a:rPr lang="en-US" sz="3600"/>
              <a:t>Phone: 206-356-1040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27254-7936-0DD2-1894-BC8E9AB8387A}"/>
              </a:ext>
            </a:extLst>
          </p:cNvPr>
          <p:cNvSpPr txBox="1"/>
          <p:nvPr/>
        </p:nvSpPr>
        <p:spPr>
          <a:xfrm>
            <a:off x="3414359" y="3948922"/>
            <a:ext cx="77705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Email: </a:t>
            </a:r>
            <a:r>
              <a:rPr lang="en-US" sz="3600">
                <a:hlinkClick r:id="rId5"/>
              </a:rPr>
              <a:t>nick.bickley@strongerfamilies.org</a:t>
            </a:r>
            <a:endParaRPr lang="en-US" sz="3600"/>
          </a:p>
          <a:p>
            <a:r>
              <a:rPr lang="en-US" sz="3600"/>
              <a:t>Phone: 509-699-5769</a:t>
            </a:r>
          </a:p>
          <a:p>
            <a:endParaRPr lang="en-US" sz="3600"/>
          </a:p>
        </p:txBody>
      </p:sp>
      <p:pic>
        <p:nvPicPr>
          <p:cNvPr id="3" name="Picture 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787658F2-2C48-76C3-DAB8-5DCE829A89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395" t="882" r="18221" b="32068"/>
          <a:stretch>
            <a:fillRect/>
          </a:stretch>
        </p:blipFill>
        <p:spPr>
          <a:xfrm>
            <a:off x="634826" y="3432508"/>
            <a:ext cx="1964066" cy="25158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164943-BEC8-F321-683F-0FAB58B3ECC1}"/>
              </a:ext>
            </a:extLst>
          </p:cNvPr>
          <p:cNvSpPr/>
          <p:nvPr/>
        </p:nvSpPr>
        <p:spPr>
          <a:xfrm>
            <a:off x="48903" y="6031236"/>
            <a:ext cx="12143097" cy="826764"/>
          </a:xfrm>
          <a:prstGeom prst="rect">
            <a:avLst/>
          </a:prstGeom>
          <a:solidFill>
            <a:srgbClr val="152A3D"/>
          </a:solidFill>
          <a:ln w="12700">
            <a:solidFill>
              <a:srgbClr val="152A3D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 descr="A black and white logo&#10;&#10;AI-generated content may be incorrect.">
            <a:extLst>
              <a:ext uri="{FF2B5EF4-FFF2-40B4-BE49-F238E27FC236}">
                <a16:creationId xmlns:a16="http://schemas.microsoft.com/office/drawing/2014/main" id="{3C977CD3-8038-8B2A-92E5-B824FEDC9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9578" y="6057512"/>
            <a:ext cx="4385831" cy="8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55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5BC9-C510-7185-005B-0EDA234D8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og sitting on a carpet&#10;&#10;Description automatically generated">
            <a:extLst>
              <a:ext uri="{FF2B5EF4-FFF2-40B4-BE49-F238E27FC236}">
                <a16:creationId xmlns:a16="http://schemas.microsoft.com/office/drawing/2014/main" id="{D7D63390-CB64-10F1-D461-641E85AAB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4000" cy="6858000"/>
          </a:xfrm>
        </p:spPr>
      </p:pic>
      <p:pic>
        <p:nvPicPr>
          <p:cNvPr id="7" name="Picture 6" descr="A child standing next to a dog&#10;&#10;Description automatically generated">
            <a:extLst>
              <a:ext uri="{FF2B5EF4-FFF2-40B4-BE49-F238E27FC236}">
                <a16:creationId xmlns:a16="http://schemas.microsoft.com/office/drawing/2014/main" id="{DE9F15B8-08CC-8723-B7C7-19F7E3C2FA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498" b="20449"/>
          <a:stretch/>
        </p:blipFill>
        <p:spPr>
          <a:xfrm>
            <a:off x="0" y="0"/>
            <a:ext cx="5566612" cy="69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57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29" y="604909"/>
            <a:ext cx="3605069" cy="475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13" y="3471657"/>
            <a:ext cx="4939807" cy="2512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13" descr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286" y="2924038"/>
            <a:ext cx="5676077" cy="306457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 14"/>
          <p:cNvSpPr txBox="1"/>
          <p:nvPr/>
        </p:nvSpPr>
        <p:spPr>
          <a:xfrm>
            <a:off x="4662281" y="-188339"/>
            <a:ext cx="1741622" cy="79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t>This…</a:t>
            </a:r>
          </a:p>
        </p:txBody>
      </p:sp>
      <p:sp>
        <p:nvSpPr>
          <p:cNvPr id="127" name="Rectangle 15"/>
          <p:cNvSpPr txBox="1"/>
          <p:nvPr/>
        </p:nvSpPr>
        <p:spPr>
          <a:xfrm>
            <a:off x="-326878" y="6158909"/>
            <a:ext cx="738800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>
            <a:lvl1pPr algn="ctr">
              <a:defRPr sz="5400" b="1">
                <a:ln w="10160" cap="flat">
                  <a:solidFill>
                    <a:schemeClr val="accent5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blurRad="38100" dist="22860" dir="5400000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3200">
                <a:ln w="10160" cap="flat">
                  <a:solidFill>
                    <a:srgbClr val="5B9BD5"/>
                  </a:solidFill>
                  <a:prstDash val="solid"/>
                  <a:round/>
                </a:ln>
                <a:latin typeface="Copperplate"/>
              </a:rPr>
              <a:t>...is what I was married to</a:t>
            </a:r>
          </a:p>
        </p:txBody>
      </p:sp>
      <p:pic>
        <p:nvPicPr>
          <p:cNvPr id="128" name="Picture 9" descr="Picture 9"/>
          <p:cNvPicPr>
            <a:picLocks noChangeAspect="1"/>
          </p:cNvPicPr>
          <p:nvPr/>
        </p:nvPicPr>
        <p:blipFill>
          <a:blip r:embed="rId6"/>
          <a:srcRect l="50052" r="513" b="975"/>
          <a:stretch>
            <a:fillRect/>
          </a:stretch>
        </p:blipFill>
        <p:spPr>
          <a:xfrm>
            <a:off x="3789261" y="614923"/>
            <a:ext cx="3639704" cy="37769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icture 16" descr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496" y="604927"/>
            <a:ext cx="4713150" cy="350478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4D7F39-CD9F-856D-49D0-1B6A525242BC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AED3E-61C0-F1F7-A0E0-F135E8D91D75}"/>
              </a:ext>
            </a:extLst>
          </p:cNvPr>
          <p:cNvSpPr txBox="1"/>
          <p:nvPr/>
        </p:nvSpPr>
        <p:spPr>
          <a:xfrm>
            <a:off x="5145851" y="11288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4AA69-CDEF-C197-8995-07BF5AA6B2B7}"/>
              </a:ext>
            </a:extLst>
          </p:cNvPr>
          <p:cNvSpPr txBox="1"/>
          <p:nvPr/>
        </p:nvSpPr>
        <p:spPr>
          <a:xfrm>
            <a:off x="6399155" y="-50879"/>
            <a:ext cx="647794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pperplate"/>
                <a:ea typeface="Calibri"/>
                <a:cs typeface="Calibri"/>
              </a:rPr>
              <a:t>This...</a:t>
            </a: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 advAuto="0"/>
      <p:bldP spid="124" grpId="0" animBg="1" advAuto="0"/>
      <p:bldP spid="125" grpId="0" animBg="1" advAuto="0"/>
      <p:bldP spid="128" grpId="0" animBg="1" advAuto="0"/>
      <p:bldP spid="129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576E77-DFFF-A367-D8CB-658C2F67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" descr="Picture 16">
            <a:extLst>
              <a:ext uri="{FF2B5EF4-FFF2-40B4-BE49-F238E27FC236}">
                <a16:creationId xmlns:a16="http://schemas.microsoft.com/office/drawing/2014/main" id="{25A4B99F-0227-1C87-728D-377CC809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084" y="559724"/>
            <a:ext cx="7243831" cy="543437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76D1C7-5C15-9823-81E8-A096383F619A}"/>
              </a:ext>
            </a:extLst>
          </p:cNvPr>
          <p:cNvSpPr/>
          <p:nvPr/>
        </p:nvSpPr>
        <p:spPr>
          <a:xfrm>
            <a:off x="4252147" y="122296"/>
            <a:ext cx="3885259" cy="3574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41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582B08-638D-9DB2-C540-F5CD5EAD98C5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9242" y="1317468"/>
            <a:ext cx="5343497" cy="4007621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44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699" y="1192548"/>
            <a:ext cx="3980353" cy="4472905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45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565" y="779707"/>
            <a:ext cx="3916998" cy="522266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6"/>
          <a:srcRect l="14861" t="6875" r="25511" b="2302"/>
          <a:stretch>
            <a:fillRect/>
          </a:stretch>
        </p:blipFill>
        <p:spPr>
          <a:xfrm>
            <a:off x="1430612" y="546652"/>
            <a:ext cx="2723625" cy="5531642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pic>
        <p:nvPicPr>
          <p:cNvPr id="147" name="Picture 10" descr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196" y="409990"/>
            <a:ext cx="4353726" cy="5804968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BA2895-0A0C-A369-E01C-40B2FB253F9C}"/>
              </a:ext>
            </a:extLst>
          </p:cNvPr>
          <p:cNvSpPr txBox="1"/>
          <p:nvPr/>
        </p:nvSpPr>
        <p:spPr>
          <a:xfrm>
            <a:off x="7529109" y="-144825"/>
            <a:ext cx="646053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>
                <a:solidFill>
                  <a:srgbClr val="FFFFFF"/>
                </a:solidFill>
                <a:latin typeface="Copperplate"/>
                <a:ea typeface="Calibri"/>
                <a:cs typeface="Calibri"/>
              </a:rPr>
              <a:t>The</a:t>
            </a:r>
            <a:r>
              <a:rPr lang="en-US" sz="4000">
                <a:solidFill>
                  <a:srgbClr val="FFFFFF"/>
                </a:solidFill>
                <a:latin typeface="Copperplate"/>
                <a:ea typeface="Calibri"/>
                <a:cs typeface="Calibri"/>
              </a:rPr>
              <a:t> mask I wore</a:t>
            </a:r>
            <a:endParaRPr lang="en-US" sz="4000">
              <a:solidFill>
                <a:srgbClr val="FFFFFF"/>
              </a:solidFill>
              <a:latin typeface="Copperplate"/>
            </a:endParaRPr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 advAuto="0"/>
      <p:bldP spid="144" grpId="0" animBg="1" advAuto="0"/>
      <p:bldP spid="145" grpId="0" animBg="1" advAuto="0"/>
      <p:bldP spid="146" grpId="0" animBg="1" advAuto="0"/>
      <p:bldP spid="14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ntent Placeholder 2"/>
          <p:cNvSpPr txBox="1"/>
          <p:nvPr/>
        </p:nvSpPr>
        <p:spPr>
          <a:xfrm>
            <a:off x="493604" y="407502"/>
            <a:ext cx="11239168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algn="ctr">
              <a:spcBef>
                <a:spcPts val="600"/>
              </a:spcBef>
              <a:defRPr sz="7200"/>
            </a:pPr>
            <a:r>
              <a:rPr>
                <a:latin typeface="Copperplate"/>
              </a:rPr>
              <a:t>Stress </a:t>
            </a:r>
            <a:r>
              <a:rPr lang="en-US">
                <a:latin typeface="Copperplate"/>
              </a:rPr>
              <a:t>In The Military</a:t>
            </a:r>
            <a:br>
              <a:rPr>
                <a:latin typeface="Copperplate"/>
              </a:rPr>
            </a:br>
            <a:r>
              <a:rPr>
                <a:latin typeface="Copperplate"/>
              </a:rPr>
              <a:t>Looks Different</a:t>
            </a:r>
            <a:endParaRPr lang="en-US">
              <a:latin typeface="Copperplate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32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92679" y="2795069"/>
            <a:ext cx="4516964" cy="34771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sz="2400">
                <a:latin typeface="Copperplate"/>
              </a:rPr>
              <a:t>Life-and-death decisions </a:t>
            </a:r>
            <a:endParaRPr lang="en-US" sz="2400">
              <a:latin typeface="Copperplate"/>
            </a:endParaRPr>
          </a:p>
          <a:p>
            <a:r>
              <a:rPr sz="2400">
                <a:latin typeface="Copperplate"/>
              </a:rPr>
              <a:t>Witnessing human suffering</a:t>
            </a:r>
          </a:p>
          <a:p>
            <a:r>
              <a:rPr sz="2400">
                <a:latin typeface="Copperplate"/>
              </a:rPr>
              <a:t>Intense workloads</a:t>
            </a:r>
          </a:p>
          <a:p>
            <a:r>
              <a:rPr sz="2400">
                <a:latin typeface="Copperplate"/>
              </a:rPr>
              <a:t>Risk of personal harm</a:t>
            </a:r>
          </a:p>
          <a:p>
            <a:r>
              <a:rPr lang="en-US" sz="2400">
                <a:latin typeface="Copperplate"/>
              </a:rPr>
              <a:t>Deployments and </a:t>
            </a:r>
            <a:r>
              <a:rPr sz="2400">
                <a:latin typeface="Copperplate"/>
              </a:rPr>
              <a:t>Separation from family</a:t>
            </a:r>
          </a:p>
        </p:txBody>
      </p:sp>
      <p:pic>
        <p:nvPicPr>
          <p:cNvPr id="133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667" y="2715670"/>
            <a:ext cx="5696458" cy="3213084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traight Arrow Connector 7"/>
          <p:cNvSpPr/>
          <p:nvPr/>
        </p:nvSpPr>
        <p:spPr>
          <a:xfrm flipH="1" flipV="1">
            <a:off x="10541875" y="4550978"/>
            <a:ext cx="368792" cy="441434"/>
          </a:xfrm>
          <a:prstGeom prst="line">
            <a:avLst/>
          </a:prstGeom>
          <a:ln w="6350">
            <a:solidFill>
              <a:srgbClr val="F2F2F2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Rectangle 9"/>
          <p:cNvSpPr txBox="1"/>
          <p:nvPr/>
        </p:nvSpPr>
        <p:spPr>
          <a:xfrm>
            <a:off x="10675439" y="4983900"/>
            <a:ext cx="470456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1600" b="1">
                <a:solidFill>
                  <a:srgbClr val="FFFFFF"/>
                </a:solidFill>
                <a:effectLst>
                  <a:outerShdw blurRad="38100" dist="19050" dir="2700000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t>Nick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37FDF8-6F8B-D1D1-43F1-C816C1F3858E}"/>
              </a:ext>
            </a:extLst>
          </p:cNvPr>
          <p:cNvSpPr/>
          <p:nvPr/>
        </p:nvSpPr>
        <p:spPr>
          <a:xfrm>
            <a:off x="4064000" y="-1"/>
            <a:ext cx="8118592" cy="54563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 advAuto="0"/>
      <p:bldP spid="134" grpId="0" animBg="1" advAuto="0"/>
      <p:bldP spid="135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2F2D926AF48B1F6FDB8FFC3224D" ma:contentTypeVersion="19" ma:contentTypeDescription="Create a new document." ma:contentTypeScope="" ma:versionID="06c2fdf4c383aa74232fe644f4b8869a">
  <xsd:schema xmlns:xsd="http://www.w3.org/2001/XMLSchema" xmlns:xs="http://www.w3.org/2001/XMLSchema" xmlns:p="http://schemas.microsoft.com/office/2006/metadata/properties" xmlns:ns2="9c0f974d-26f5-4252-9807-1e07130582e8" xmlns:ns3="c891717c-02b3-49e7-9031-327b2ea50ef1" targetNamespace="http://schemas.microsoft.com/office/2006/metadata/properties" ma:root="true" ma:fieldsID="b8e27db34eb63243fc7d143862b40878" ns2:_="" ns3:_="">
    <xsd:import namespace="9c0f974d-26f5-4252-9807-1e07130582e8"/>
    <xsd:import namespace="c891717c-02b3-49e7-9031-327b2ea50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f974d-26f5-4252-9807-1e0713058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d015ed1-ebcc-40d7-bb13-ade5c8e7056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91717c-02b3-49e7-9031-327b2ea50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48e027-727e-4354-b44e-fd64f8e4ae29}" ma:internalName="TaxCatchAll" ma:showField="CatchAllData" ma:web="c891717c-02b3-49e7-9031-327b2ea50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0f974d-26f5-4252-9807-1e07130582e8">
      <Terms xmlns="http://schemas.microsoft.com/office/infopath/2007/PartnerControls"/>
    </lcf76f155ced4ddcb4097134ff3c332f>
    <TaxCatchAll xmlns="c891717c-02b3-49e7-9031-327b2ea50ef1" xsi:nil="true"/>
  </documentManagement>
</p:properties>
</file>

<file path=customXml/itemProps1.xml><?xml version="1.0" encoding="utf-8"?>
<ds:datastoreItem xmlns:ds="http://schemas.openxmlformats.org/officeDocument/2006/customXml" ds:itemID="{E52CD9A0-E43A-4530-B1A4-23D3995AE7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29266FA-EF5B-40CC-BF90-4EE7C4BF30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0f974d-26f5-4252-9807-1e07130582e8"/>
    <ds:schemaRef ds:uri="c891717c-02b3-49e7-9031-327b2ea50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7652F3-7B16-4BBA-80C0-963E27046B44}">
  <ds:schemaRefs>
    <ds:schemaRef ds:uri="http://purl.org/dc/dcmitype/"/>
    <ds:schemaRef ds:uri="http://schemas.microsoft.com/office/2006/documentManagement/types"/>
    <ds:schemaRef ds:uri="9c0f974d-26f5-4252-9807-1e07130582e8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c891717c-02b3-49e7-9031-327b2ea50ef1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409</Words>
  <Application>Microsoft Office PowerPoint</Application>
  <PresentationFormat>Widescreen</PresentationFormat>
  <Paragraphs>128</Paragraphs>
  <Slides>42</Slides>
  <Notes>4</Notes>
  <HiddenSlides>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Noel Meador</dc:creator>
  <cp:lastModifiedBy>Noel Meador</cp:lastModifiedBy>
  <cp:revision>88</cp:revision>
  <dcterms:created xsi:type="dcterms:W3CDTF">2023-02-15T18:28:53Z</dcterms:created>
  <dcterms:modified xsi:type="dcterms:W3CDTF">2025-11-14T17:34:40Z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0x010100A73312F2D926AF48B1F6FDB8FFC3224D</vt:lpwstr>
  </property>
  <property fmtid="{D5CDD505-2E9C-101B-9397-08002B2CF9AE}" pid="3" name="MediaServiceImageTags">
    <vt:lpwstr/>
  </property>
</Properties>
</file>