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7"/>
  </p:notesMasterIdLst>
  <p:sldIdLst>
    <p:sldId id="311" r:id="rId4"/>
    <p:sldId id="294" r:id="rId5"/>
    <p:sldId id="264" r:id="rId6"/>
    <p:sldId id="306" r:id="rId7"/>
    <p:sldId id="295" r:id="rId8"/>
    <p:sldId id="261" r:id="rId9"/>
    <p:sldId id="262" r:id="rId10"/>
    <p:sldId id="263" r:id="rId11"/>
    <p:sldId id="293" r:id="rId12"/>
    <p:sldId id="319" r:id="rId13"/>
    <p:sldId id="269" r:id="rId14"/>
    <p:sldId id="315" r:id="rId15"/>
    <p:sldId id="298" r:id="rId16"/>
    <p:sldId id="314" r:id="rId17"/>
    <p:sldId id="316" r:id="rId18"/>
    <p:sldId id="299" r:id="rId19"/>
    <p:sldId id="300" r:id="rId20"/>
    <p:sldId id="317" r:id="rId21"/>
    <p:sldId id="271" r:id="rId22"/>
    <p:sldId id="272" r:id="rId23"/>
    <p:sldId id="266" r:id="rId24"/>
    <p:sldId id="276" r:id="rId25"/>
    <p:sldId id="275" r:id="rId26"/>
    <p:sldId id="267" r:id="rId27"/>
    <p:sldId id="274" r:id="rId28"/>
    <p:sldId id="277" r:id="rId29"/>
    <p:sldId id="273" r:id="rId30"/>
    <p:sldId id="309" r:id="rId31"/>
    <p:sldId id="301" r:id="rId32"/>
    <p:sldId id="302" r:id="rId33"/>
    <p:sldId id="303" r:id="rId34"/>
    <p:sldId id="318" r:id="rId35"/>
    <p:sldId id="30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2F92"/>
    <a:srgbClr val="14A7E1"/>
    <a:srgbClr val="03273E"/>
    <a:srgbClr val="D62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9"/>
    <p:restoredTop sz="96327"/>
  </p:normalViewPr>
  <p:slideViewPr>
    <p:cSldViewPr snapToGrid="0">
      <p:cViewPr varScale="1">
        <p:scale>
          <a:sx n="97" d="100"/>
          <a:sy n="97" d="100"/>
        </p:scale>
        <p:origin x="24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6385C-B8DB-E84F-A571-5EC465885B90}" type="datetimeFigureOut">
              <a:rPr lang="en-US" smtClean="0"/>
              <a:t>9/2/24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6A650-91DC-7C4A-B239-8F9CF1B8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A650-91DC-7C4A-B239-8F9CF1B820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0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C608-8607-6E61-A052-B797CBF6B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A1A6F-AB43-FFAD-0392-2A90E255A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69202-8BC0-EF7F-B75C-BCBD1955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16517-521B-19BF-0E69-E39E2283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BF08A-D068-4669-2F0A-9ABC1576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3CF2-547A-E501-F407-F6F0A27D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AADB9-95DB-F478-A90C-DA9E92367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BB98C-413A-4B72-5793-97C592BD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610B6-F8F8-6B1E-5412-AAC4AEC1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FABF9-DF1A-46EC-DDD8-450565A4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5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22AA4-C613-BC36-6428-A07E13D7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DAC2A-F83F-4206-BA92-B96A7067E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5F4CA-E0A2-61F7-073A-6DE9E9A3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6E383-E906-9601-0C5A-C6149186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404A8-0528-608D-4475-2213EFA3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6993-394C-E9D6-C627-8449B506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5D701-46B8-0E76-8D88-C05B93775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9F75-D822-E257-8113-E5D2A1D8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39ABA-781F-505D-5808-2144FAE6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46D47-B61B-ED34-0AB3-45F9B134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8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F5EE-B388-6337-310C-67D9FB8AF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966E6-EED1-4D4C-6B1B-57C048F8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B562C-9594-D2D4-57DC-FC1EB5D3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237C-518E-1280-18CF-38A97D53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71003-4D8E-493A-24F4-7E575979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7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7A39-D1CB-124E-2CD4-944EACB0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FA37F-08CF-01A9-2DC4-6E362D5D6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FE236-D0F0-2F93-9ECB-017004406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7DCB6-5096-A033-DE38-3E14FDA2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58FF9-7817-A522-DEB0-92F4F940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21D46-4EE5-D1DD-2C51-6CA8226C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1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5280-725B-D8FA-272E-83CA0394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79CBE-F3A8-069A-3E3C-86F923AD7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8FB0A-6C0F-56D7-530C-830A89B45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D9D0F-16EF-B10F-CE04-7557327A5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4B237-2DD2-BD11-AC0F-40CCF801E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B1A74-46E7-9A31-04EC-749DF91C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861B03-652D-DA30-334F-22083BA2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85799D-9461-AD35-8557-1429875B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A659-7D35-BAAB-402F-F9BD05B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4A954-5E55-0E19-2A11-06D728A0B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46031-08D6-F3E0-BF3D-73B4E708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93FC2-8FAB-79A6-37E5-3454F933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7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6DE39-F86A-9E14-100E-BADA5DE5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6129F-BAD4-F6DE-215F-175B5A06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1FBAA-404E-59A8-F6AD-49FC2C03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7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9BAA-EF30-552E-A0BF-D08A0DFF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C5307-7BFC-D885-445D-68D6BEFAA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631F8-F1CE-D8B2-1516-488CD7CDF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6555C-2C4F-61F5-E38E-8E24FDB8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6A2B4-AF52-FC58-E20F-C26D9DB2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6BCC1-D453-29E7-F6AA-819B7424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4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2405-C068-28DD-5E5D-7597B861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F98CA-FB62-B25B-E400-98717B5ED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A1D7-AB45-CC53-D420-808C5486E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1E920-F640-2406-702A-02484219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6C85F-49D0-DD2F-7A43-903E4609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42E9F-48AB-5860-DF4D-34F36B01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DA9DBA-B17E-F4CC-795D-50C40C73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1291D-B22F-1526-CA3F-72E986E37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89E80-1E2F-60C9-9E26-EDFF7000D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D9B8-C523-DA4E-A2A1-A132C6486487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D999E-E2EF-06E5-8E83-DC706803D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EA26B-C049-1197-062C-27DAF1346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6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manage/videos/862022291/515660fa4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manage/videos/862023031/db996da8b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mailto:noel.meador@strongerfamilies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31682-D598-0C40-AEDD-D2F6C34EC1F0}"/>
              </a:ext>
            </a:extLst>
          </p:cNvPr>
          <p:cNvSpPr/>
          <p:nvPr/>
        </p:nvSpPr>
        <p:spPr>
          <a:xfrm>
            <a:off x="0" y="5993027"/>
            <a:ext cx="12192000" cy="864973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4DA176-85EA-83F5-EFC0-D3610C3C04B3}"/>
              </a:ext>
            </a:extLst>
          </p:cNvPr>
          <p:cNvSpPr/>
          <p:nvPr/>
        </p:nvSpPr>
        <p:spPr>
          <a:xfrm>
            <a:off x="0" y="12141"/>
            <a:ext cx="12192000" cy="2051222"/>
          </a:xfrm>
          <a:prstGeom prst="rect">
            <a:avLst/>
          </a:prstGeom>
          <a:solidFill>
            <a:srgbClr val="14A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A7E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88FBB-897F-3C17-D8E5-53EECB129DB0}"/>
              </a:ext>
            </a:extLst>
          </p:cNvPr>
          <p:cNvSpPr txBox="1"/>
          <p:nvPr/>
        </p:nvSpPr>
        <p:spPr>
          <a:xfrm>
            <a:off x="3039663" y="172777"/>
            <a:ext cx="6258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BRIDGING THE GAP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444292-8199-3418-DC51-7D403948A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715" y="5934769"/>
            <a:ext cx="2365511" cy="985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C6ED77-29F0-7A10-FF3D-982A1D705D07}"/>
              </a:ext>
            </a:extLst>
          </p:cNvPr>
          <p:cNvSpPr txBox="1"/>
          <p:nvPr/>
        </p:nvSpPr>
        <p:spPr>
          <a:xfrm>
            <a:off x="487257" y="1175855"/>
            <a:ext cx="11704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Mitigating The Stress In First Responder Relationships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9CC60BC9-9D51-43E0-E639-DA70C9709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23" y="2074419"/>
            <a:ext cx="6427354" cy="39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D0F908-AD9F-D3BD-19DC-4FA3ECC2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"/>
            <a:ext cx="12195494" cy="68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73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F4CD98-06E6-D576-542C-2B6EFC1B18D8}"/>
              </a:ext>
            </a:extLst>
          </p:cNvPr>
          <p:cNvSpPr txBox="1"/>
          <p:nvPr/>
        </p:nvSpPr>
        <p:spPr>
          <a:xfrm>
            <a:off x="3097264" y="4531168"/>
            <a:ext cx="845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2F92"/>
                </a:solidFill>
              </a:rPr>
              <a:t>LOVE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C2AE4-157C-55CE-5AF0-1FCCC3EDCDC6}"/>
              </a:ext>
            </a:extLst>
          </p:cNvPr>
          <p:cNvSpPr txBox="1"/>
          <p:nvPr/>
        </p:nvSpPr>
        <p:spPr>
          <a:xfrm>
            <a:off x="2981240" y="4069503"/>
            <a:ext cx="107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4A7E1"/>
                </a:solidFill>
              </a:rPr>
              <a:t>DESIRE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54266-BE37-B095-BE43-1041F910FAE2}"/>
              </a:ext>
            </a:extLst>
          </p:cNvPr>
          <p:cNvSpPr txBox="1"/>
          <p:nvPr/>
        </p:nvSpPr>
        <p:spPr>
          <a:xfrm>
            <a:off x="3032792" y="3607838"/>
            <a:ext cx="92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GUILT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1B8E9-1D22-72E9-DE9F-372C26E198A1}"/>
              </a:ext>
            </a:extLst>
          </p:cNvPr>
          <p:cNvSpPr txBox="1"/>
          <p:nvPr/>
        </p:nvSpPr>
        <p:spPr>
          <a:xfrm>
            <a:off x="2928533" y="314617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9300"/>
                </a:solidFill>
              </a:rPr>
              <a:t>SHAME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F201F-5E8A-699B-B1EB-CE44E22579A9}"/>
              </a:ext>
            </a:extLst>
          </p:cNvPr>
          <p:cNvSpPr txBox="1"/>
          <p:nvPr/>
        </p:nvSpPr>
        <p:spPr>
          <a:xfrm>
            <a:off x="2928533" y="2684508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ANGER</a:t>
            </a:r>
          </a:p>
        </p:txBody>
      </p:sp>
    </p:spTree>
    <p:extLst>
      <p:ext uri="{BB962C8B-B14F-4D97-AF65-F5344CB8AC3E}">
        <p14:creationId xmlns:p14="http://schemas.microsoft.com/office/powerpoint/2010/main" val="12453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904E27-EE39-AC82-22A1-AC92401BD223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Unpacking Your Rucksack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25284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el at the Mall - Malcolm in the Middle (1)">
            <a:hlinkClick r:id="" action="ppaction://media"/>
            <a:extLst>
              <a:ext uri="{FF2B5EF4-FFF2-40B4-BE49-F238E27FC236}">
                <a16:creationId xmlns:a16="http://schemas.microsoft.com/office/drawing/2014/main" id="{77DD734B-FD29-2A6C-99D9-1D66CE219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3311" b="12914"/>
          <a:stretch/>
        </p:blipFill>
        <p:spPr>
          <a:xfrm>
            <a:off x="1526381" y="720437"/>
            <a:ext cx="9139237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4E1FAE-9578-A2AB-6150-DE4CE42A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104" y="689159"/>
            <a:ext cx="5325791" cy="5325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4CD98-06E6-D576-542C-2B6EFC1B18D8}"/>
              </a:ext>
            </a:extLst>
          </p:cNvPr>
          <p:cNvSpPr txBox="1"/>
          <p:nvPr/>
        </p:nvSpPr>
        <p:spPr>
          <a:xfrm>
            <a:off x="5342366" y="4520046"/>
            <a:ext cx="845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2F92"/>
                </a:solidFill>
              </a:rPr>
              <a:t>LOVE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C2AE4-157C-55CE-5AF0-1FCCC3EDCDC6}"/>
              </a:ext>
            </a:extLst>
          </p:cNvPr>
          <p:cNvSpPr txBox="1"/>
          <p:nvPr/>
        </p:nvSpPr>
        <p:spPr>
          <a:xfrm>
            <a:off x="5226340" y="4058381"/>
            <a:ext cx="107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4A7E1"/>
                </a:solidFill>
              </a:rPr>
              <a:t>DESIRE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54266-BE37-B095-BE43-1041F910FAE2}"/>
              </a:ext>
            </a:extLst>
          </p:cNvPr>
          <p:cNvSpPr txBox="1"/>
          <p:nvPr/>
        </p:nvSpPr>
        <p:spPr>
          <a:xfrm>
            <a:off x="5304245" y="3596716"/>
            <a:ext cx="92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GUILT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1B8E9-1D22-72E9-DE9F-372C26E198A1}"/>
              </a:ext>
            </a:extLst>
          </p:cNvPr>
          <p:cNvSpPr txBox="1"/>
          <p:nvPr/>
        </p:nvSpPr>
        <p:spPr>
          <a:xfrm>
            <a:off x="5137313" y="314617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9300"/>
                </a:solidFill>
              </a:rPr>
              <a:t>SHAME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F201F-5E8A-699B-B1EB-CE44E22579A9}"/>
              </a:ext>
            </a:extLst>
          </p:cNvPr>
          <p:cNvSpPr txBox="1"/>
          <p:nvPr/>
        </p:nvSpPr>
        <p:spPr>
          <a:xfrm>
            <a:off x="5194655" y="269562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B855C5-4EAE-0DC7-C6BA-FEF9C771DA32}"/>
              </a:ext>
            </a:extLst>
          </p:cNvPr>
          <p:cNvSpPr/>
          <p:nvPr/>
        </p:nvSpPr>
        <p:spPr>
          <a:xfrm rot="2102583">
            <a:off x="2355755" y="1412544"/>
            <a:ext cx="28575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HOT TEMPER</a:t>
            </a:r>
            <a:endParaRPr lang="en-US" sz="3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56AEE8-CB48-2C42-481F-E6A88DCC1401}"/>
              </a:ext>
            </a:extLst>
          </p:cNvPr>
          <p:cNvSpPr/>
          <p:nvPr/>
        </p:nvSpPr>
        <p:spPr>
          <a:xfrm rot="21065975">
            <a:off x="6631571" y="2811886"/>
            <a:ext cx="43170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PLAYING THE VICTIM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CF6CFA-EBC0-B4F2-1CDC-6B6A8A4EE04D}"/>
              </a:ext>
            </a:extLst>
          </p:cNvPr>
          <p:cNvSpPr/>
          <p:nvPr/>
        </p:nvSpPr>
        <p:spPr>
          <a:xfrm rot="19236131">
            <a:off x="6061946" y="1337030"/>
            <a:ext cx="21957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BLAMING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8A4033-7089-05AB-7D95-6A590FC457DB}"/>
              </a:ext>
            </a:extLst>
          </p:cNvPr>
          <p:cNvSpPr/>
          <p:nvPr/>
        </p:nvSpPr>
        <p:spPr>
          <a:xfrm rot="20356327">
            <a:off x="6333478" y="2052858"/>
            <a:ext cx="38074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SELF-PITY</a:t>
            </a:r>
            <a:endParaRPr lang="en-US" sz="3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5FDD43-F759-DAC1-7B67-D388C83C6319}"/>
              </a:ext>
            </a:extLst>
          </p:cNvPr>
          <p:cNvSpPr/>
          <p:nvPr/>
        </p:nvSpPr>
        <p:spPr>
          <a:xfrm rot="729862">
            <a:off x="367392" y="2704046"/>
            <a:ext cx="43170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BREAKING PROMISES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5892F4-2ECC-92E5-F9A4-737DBBD2FA47}"/>
              </a:ext>
            </a:extLst>
          </p:cNvPr>
          <p:cNvSpPr/>
          <p:nvPr/>
        </p:nvSpPr>
        <p:spPr>
          <a:xfrm rot="601291">
            <a:off x="221398" y="3672593"/>
            <a:ext cx="43170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STONEWALLING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F4A7FE-8641-1E57-F9DA-D45B609C76D0}"/>
              </a:ext>
            </a:extLst>
          </p:cNvPr>
          <p:cNvSpPr/>
          <p:nvPr/>
        </p:nvSpPr>
        <p:spPr>
          <a:xfrm>
            <a:off x="6677085" y="3932123"/>
            <a:ext cx="5514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ISOLATION/WITHDRAWING</a:t>
            </a:r>
            <a:endParaRPr lang="en-US" sz="3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111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904E27-EE39-AC82-22A1-AC92401BD223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What’s Your Boiling Point?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635252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AA619B0D-8FD3-7CCD-33EF-62F2809BD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362"/>
            <a:ext cx="12214059" cy="684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76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4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53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0697B-B880-A241-9654-BF3AF46B4DD7}"/>
              </a:ext>
            </a:extLst>
          </p:cNvPr>
          <p:cNvSpPr/>
          <p:nvPr/>
        </p:nvSpPr>
        <p:spPr>
          <a:xfrm>
            <a:off x="-69575" y="5993027"/>
            <a:ext cx="12334461" cy="864973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05FF6A-ACC7-8446-9E2B-B21C80070B70}"/>
              </a:ext>
            </a:extLst>
          </p:cNvPr>
          <p:cNvSpPr/>
          <p:nvPr/>
        </p:nvSpPr>
        <p:spPr>
          <a:xfrm>
            <a:off x="0" y="1"/>
            <a:ext cx="3935896" cy="546652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6AB0B-8CF6-7744-A985-C23FD1DFD179}"/>
              </a:ext>
            </a:extLst>
          </p:cNvPr>
          <p:cNvSpPr txBox="1"/>
          <p:nvPr/>
        </p:nvSpPr>
        <p:spPr>
          <a:xfrm>
            <a:off x="215245" y="1652390"/>
            <a:ext cx="53862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Your Personality &amp; How You Handle Stress</a:t>
            </a:r>
            <a:endParaRPr lang="en-US" sz="4400" i="1" dirty="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7CEE33D-E4A0-3940-92A4-2C3290BB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15" y="5934769"/>
            <a:ext cx="2365511" cy="985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211631-F310-1F4F-AA07-B895554E6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91" y="-1"/>
            <a:ext cx="504507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5887D2-8AB9-C44D-BAED-37FE670A13CA}"/>
              </a:ext>
            </a:extLst>
          </p:cNvPr>
          <p:cNvSpPr/>
          <p:nvPr/>
        </p:nvSpPr>
        <p:spPr>
          <a:xfrm>
            <a:off x="10105648" y="1402533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91A00-1073-584D-977D-400EE162BCC0}"/>
              </a:ext>
            </a:extLst>
          </p:cNvPr>
          <p:cNvSpPr/>
          <p:nvPr/>
        </p:nvSpPr>
        <p:spPr>
          <a:xfrm rot="5400000">
            <a:off x="10535686" y="2684756"/>
            <a:ext cx="1134375" cy="13749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B9F694-E778-2C47-9DB7-07FF34731241}"/>
              </a:ext>
            </a:extLst>
          </p:cNvPr>
          <p:cNvSpPr/>
          <p:nvPr/>
        </p:nvSpPr>
        <p:spPr>
          <a:xfrm>
            <a:off x="10105647" y="406349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302C94-DDEC-374A-88CC-79E77F2D5C0F}"/>
              </a:ext>
            </a:extLst>
          </p:cNvPr>
          <p:cNvSpPr/>
          <p:nvPr/>
        </p:nvSpPr>
        <p:spPr>
          <a:xfrm>
            <a:off x="8597282" y="4680021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E7A8F6-81DA-DE44-BD0D-36119C826DD9}"/>
              </a:ext>
            </a:extLst>
          </p:cNvPr>
          <p:cNvSpPr/>
          <p:nvPr/>
        </p:nvSpPr>
        <p:spPr>
          <a:xfrm>
            <a:off x="7063991" y="4034711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1FFFE3-A078-174C-BF79-73FFC39D4557}"/>
              </a:ext>
            </a:extLst>
          </p:cNvPr>
          <p:cNvSpPr/>
          <p:nvPr/>
        </p:nvSpPr>
        <p:spPr>
          <a:xfrm rot="5400000">
            <a:off x="6645755" y="2673922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3E895B-2E69-404D-AA75-0F7F9353377A}"/>
              </a:ext>
            </a:extLst>
          </p:cNvPr>
          <p:cNvSpPr/>
          <p:nvPr/>
        </p:nvSpPr>
        <p:spPr>
          <a:xfrm>
            <a:off x="7088705" y="1260098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1D499F-0A70-5B48-8DDF-D97165564E6A}"/>
              </a:ext>
            </a:extLst>
          </p:cNvPr>
          <p:cNvSpPr/>
          <p:nvPr/>
        </p:nvSpPr>
        <p:spPr>
          <a:xfrm>
            <a:off x="8597282" y="78009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74068D-EF97-7FB8-7C17-9CE74CA116C0}"/>
              </a:ext>
            </a:extLst>
          </p:cNvPr>
          <p:cNvSpPr/>
          <p:nvPr/>
        </p:nvSpPr>
        <p:spPr>
          <a:xfrm>
            <a:off x="4065104" y="1"/>
            <a:ext cx="8269358" cy="546652"/>
          </a:xfrm>
          <a:prstGeom prst="rect">
            <a:avLst/>
          </a:prstGeom>
          <a:solidFill>
            <a:srgbClr val="14A7E1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6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31682-D598-0C40-AEDD-D2F6C34EC1F0}"/>
              </a:ext>
            </a:extLst>
          </p:cNvPr>
          <p:cNvSpPr/>
          <p:nvPr/>
        </p:nvSpPr>
        <p:spPr>
          <a:xfrm>
            <a:off x="0" y="5993027"/>
            <a:ext cx="12192000" cy="864973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4DA176-85EA-83F5-EFC0-D3610C3C04B3}"/>
              </a:ext>
            </a:extLst>
          </p:cNvPr>
          <p:cNvSpPr/>
          <p:nvPr/>
        </p:nvSpPr>
        <p:spPr>
          <a:xfrm>
            <a:off x="0" y="12141"/>
            <a:ext cx="12192000" cy="2051222"/>
          </a:xfrm>
          <a:prstGeom prst="rect">
            <a:avLst/>
          </a:prstGeom>
          <a:solidFill>
            <a:srgbClr val="14A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A7E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88FBB-897F-3C17-D8E5-53EECB129DB0}"/>
              </a:ext>
            </a:extLst>
          </p:cNvPr>
          <p:cNvSpPr txBox="1"/>
          <p:nvPr/>
        </p:nvSpPr>
        <p:spPr>
          <a:xfrm>
            <a:off x="3039663" y="172777"/>
            <a:ext cx="6258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BRIDGING THE GAP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444292-8199-3418-DC51-7D403948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15" y="5934769"/>
            <a:ext cx="2365511" cy="985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C6ED77-29F0-7A10-FF3D-982A1D705D07}"/>
              </a:ext>
            </a:extLst>
          </p:cNvPr>
          <p:cNvSpPr txBox="1"/>
          <p:nvPr/>
        </p:nvSpPr>
        <p:spPr>
          <a:xfrm>
            <a:off x="487257" y="1175855"/>
            <a:ext cx="11704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Mitigating The Stress In First Responder Relationships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AF9F9-4A44-1E4A-473E-9AF25393B6AA}"/>
              </a:ext>
            </a:extLst>
          </p:cNvPr>
          <p:cNvSpPr txBox="1"/>
          <p:nvPr/>
        </p:nvSpPr>
        <p:spPr>
          <a:xfrm>
            <a:off x="1745815" y="3443419"/>
            <a:ext cx="8846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Add Your Personal Slides to introduce you (optional)</a:t>
            </a:r>
          </a:p>
        </p:txBody>
      </p:sp>
    </p:spTree>
    <p:extLst>
      <p:ext uri="{BB962C8B-B14F-4D97-AF65-F5344CB8AC3E}">
        <p14:creationId xmlns:p14="http://schemas.microsoft.com/office/powerpoint/2010/main" val="1977792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C7F707-F41A-2F43-6643-1378EE25B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" b="60853"/>
          <a:stretch/>
        </p:blipFill>
        <p:spPr>
          <a:xfrm>
            <a:off x="2112815" y="2483708"/>
            <a:ext cx="8473432" cy="347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332F9C-463D-4705-DB63-FCF3605A25D8}"/>
              </a:ext>
            </a:extLst>
          </p:cNvPr>
          <p:cNvSpPr txBox="1"/>
          <p:nvPr/>
        </p:nvSpPr>
        <p:spPr>
          <a:xfrm>
            <a:off x="1155887" y="900211"/>
            <a:ext cx="988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Under Stress = Focus on Task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94395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55887" y="3961020"/>
            <a:ext cx="988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Under Stress = Focus on People</a:t>
            </a:r>
            <a:endParaRPr lang="en-US" sz="4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B2BF-1756-B66B-F5BA-F623F6B61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2" b="1"/>
          <a:stretch/>
        </p:blipFill>
        <p:spPr>
          <a:xfrm>
            <a:off x="2377844" y="568412"/>
            <a:ext cx="7436310" cy="325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4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9449" y="511500"/>
            <a:ext cx="12072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Under Stress = </a:t>
            </a:r>
          </a:p>
          <a:p>
            <a:pPr algn="ctr"/>
            <a:r>
              <a:rPr lang="en-US" sz="6600" dirty="0"/>
              <a:t>Uses Confrontation To Connect</a:t>
            </a:r>
            <a:endParaRPr lang="en-US" sz="66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D9C22-CEDA-D2FB-CC05-FCC752A64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" b="60853"/>
          <a:stretch/>
        </p:blipFill>
        <p:spPr>
          <a:xfrm>
            <a:off x="2277680" y="2730844"/>
            <a:ext cx="7900796" cy="32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17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55887" y="3597520"/>
            <a:ext cx="98802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Under Stress = Avoids Confrontation at ALL Cost</a:t>
            </a:r>
            <a:endParaRPr lang="en-US" sz="66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B2BF-1756-B66B-F5BA-F623F6B61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6"/>
          <a:stretch/>
        </p:blipFill>
        <p:spPr>
          <a:xfrm>
            <a:off x="2629928" y="617838"/>
            <a:ext cx="6932144" cy="297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7BB69-DC29-BC5C-7439-DE2B2EDE2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1" b="38512"/>
          <a:stretch/>
        </p:blipFill>
        <p:spPr>
          <a:xfrm>
            <a:off x="608052" y="1791730"/>
            <a:ext cx="10975896" cy="28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39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288522-EC24-A785-CFD5-BBD731011B53}"/>
              </a:ext>
            </a:extLst>
          </p:cNvPr>
          <p:cNvSpPr txBox="1"/>
          <p:nvPr/>
        </p:nvSpPr>
        <p:spPr>
          <a:xfrm>
            <a:off x="999395" y="2066873"/>
            <a:ext cx="10193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How To Respond, Relate, Reinforce when under STRESS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0847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BF4E84E-FEC0-557D-3C41-291AE9805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9" t="10200" r="5920" b="5112"/>
          <a:stretch/>
        </p:blipFill>
        <p:spPr>
          <a:xfrm>
            <a:off x="98852" y="617837"/>
            <a:ext cx="11565925" cy="49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3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F341F21-DED3-4D5C-73FC-E46C9093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4" t="10679" r="5302" b="5119"/>
          <a:stretch/>
        </p:blipFill>
        <p:spPr>
          <a:xfrm>
            <a:off x="457200" y="586865"/>
            <a:ext cx="11201222" cy="5270237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457696E5-FEA0-E74B-486E-6E109D629054}"/>
              </a:ext>
            </a:extLst>
          </p:cNvPr>
          <p:cNvSpPr/>
          <p:nvPr/>
        </p:nvSpPr>
        <p:spPr>
          <a:xfrm>
            <a:off x="889687" y="4201297"/>
            <a:ext cx="4868561" cy="716692"/>
          </a:xfrm>
          <a:prstGeom prst="frame">
            <a:avLst/>
          </a:prstGeom>
          <a:solidFill>
            <a:srgbClr val="14A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A5250404-3F87-B9D0-9122-F051A0A4E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20" y="697683"/>
            <a:ext cx="4112029" cy="5110996"/>
          </a:xfrm>
          <a:prstGeom prst="rect">
            <a:avLst/>
          </a:prstGeom>
        </p:spPr>
      </p:pic>
      <p:pic>
        <p:nvPicPr>
          <p:cNvPr id="3" name="Picture 2" descr="Diagram, radar chart&#10;&#10;Description automatically generated">
            <a:extLst>
              <a:ext uri="{FF2B5EF4-FFF2-40B4-BE49-F238E27FC236}">
                <a16:creationId xmlns:a16="http://schemas.microsoft.com/office/drawing/2014/main" id="{8494B96B-95FC-6BF0-9A93-9A5BF4BDA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93" y="1233670"/>
            <a:ext cx="4193879" cy="3824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C5F70-12D7-C0F1-574D-E28690DEDCF6}"/>
              </a:ext>
            </a:extLst>
          </p:cNvPr>
          <p:cNvSpPr txBox="1"/>
          <p:nvPr/>
        </p:nvSpPr>
        <p:spPr>
          <a:xfrm>
            <a:off x="176027" y="898690"/>
            <a:ext cx="37598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/>
              <a:t>How are you </a:t>
            </a:r>
          </a:p>
          <a:p>
            <a:pPr algn="ctr"/>
            <a:r>
              <a:rPr lang="en-US" sz="6000" b="1" i="1" dirty="0"/>
              <a:t>Adapting </a:t>
            </a:r>
          </a:p>
          <a:p>
            <a:pPr algn="ctr"/>
            <a:r>
              <a:rPr lang="en-US" sz="6000" b="1" i="1" dirty="0"/>
              <a:t>At Home and Work?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3308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5C5379-11E0-492B-A6E2-43D8C7F90DF7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Emotional Connectedness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318193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F87BBD-DD14-D027-66AF-6612906E2B3D}"/>
              </a:ext>
            </a:extLst>
          </p:cNvPr>
          <p:cNvSpPr txBox="1"/>
          <p:nvPr/>
        </p:nvSpPr>
        <p:spPr>
          <a:xfrm>
            <a:off x="1392381" y="1983617"/>
            <a:ext cx="88478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dirty="0"/>
              <a:t>Add Video: Nick Story Pt. 1</a:t>
            </a:r>
          </a:p>
          <a:p>
            <a:pPr marL="0" indent="0" algn="ctr">
              <a:buNone/>
            </a:pPr>
            <a:r>
              <a:rPr lang="en-US" sz="4800" dirty="0">
                <a:hlinkClick r:id="rId3"/>
              </a:rPr>
              <a:t>(videos can be downloaded from the following link)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12177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1FCA66-B36B-689D-64ED-0FCA3A4DC643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Weekly Emotional Check-In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1230784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B093E-F43F-77DC-F260-0C7F73781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Add Video: Nick Story Pt. 2</a:t>
            </a:r>
          </a:p>
          <a:p>
            <a:pPr marL="0" indent="0" algn="ctr">
              <a:buNone/>
            </a:pPr>
            <a:r>
              <a:rPr lang="en-US" sz="4400" dirty="0">
                <a:hlinkClick r:id="rId3"/>
              </a:rPr>
              <a:t>(videos can be downloaded from the following link)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83254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94E8D-A530-0D6E-8CF7-EEFF52414902}"/>
              </a:ext>
            </a:extLst>
          </p:cNvPr>
          <p:cNvSpPr txBox="1"/>
          <p:nvPr/>
        </p:nvSpPr>
        <p:spPr>
          <a:xfrm>
            <a:off x="5869528" y="0"/>
            <a:ext cx="4630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TELL US WHAT YOU THINK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D9BE30B-D430-F6ED-D957-29676CC69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13" y="1591085"/>
            <a:ext cx="3032277" cy="3929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D1093-37A5-92AB-86F1-C8BDF466819E}"/>
              </a:ext>
            </a:extLst>
          </p:cNvPr>
          <p:cNvSpPr txBox="1"/>
          <p:nvPr/>
        </p:nvSpPr>
        <p:spPr>
          <a:xfrm>
            <a:off x="798889" y="2424583"/>
            <a:ext cx="6623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input will have a direct impact on the development of this program. Thank you!</a:t>
            </a:r>
          </a:p>
        </p:txBody>
      </p:sp>
    </p:spTree>
    <p:extLst>
      <p:ext uri="{BB962C8B-B14F-4D97-AF65-F5344CB8AC3E}">
        <p14:creationId xmlns:p14="http://schemas.microsoft.com/office/powerpoint/2010/main" val="400003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A71B8BA-677B-EA8D-2957-1C58E80F2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12" r="3807" b="22713"/>
          <a:stretch/>
        </p:blipFill>
        <p:spPr>
          <a:xfrm>
            <a:off x="361622" y="888491"/>
            <a:ext cx="2432182" cy="2447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72585-128D-8130-4FAC-B9284FC06FA1}"/>
              </a:ext>
            </a:extLst>
          </p:cNvPr>
          <p:cNvSpPr txBox="1"/>
          <p:nvPr/>
        </p:nvSpPr>
        <p:spPr>
          <a:xfrm>
            <a:off x="3414359" y="1154753"/>
            <a:ext cx="80091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Email: </a:t>
            </a:r>
            <a:r>
              <a:rPr lang="en-US" sz="3600" dirty="0">
                <a:hlinkClick r:id="rId4"/>
              </a:rPr>
              <a:t>noel.meador@strongerfamilies.org</a:t>
            </a:r>
            <a:endParaRPr lang="en-US" sz="3600" dirty="0"/>
          </a:p>
          <a:p>
            <a:r>
              <a:rPr lang="en-US" sz="3600" dirty="0"/>
              <a:t>Instagram &amp; Facebook: @</a:t>
            </a:r>
            <a:r>
              <a:rPr lang="en-US" sz="3600" dirty="0" err="1"/>
              <a:t>noelmeador</a:t>
            </a:r>
            <a:endParaRPr lang="en-US" sz="3600" dirty="0"/>
          </a:p>
          <a:p>
            <a:r>
              <a:rPr lang="en-US" sz="3600" dirty="0"/>
              <a:t>Phone: 206-356-1040</a:t>
            </a:r>
          </a:p>
        </p:txBody>
      </p:sp>
      <p:pic>
        <p:nvPicPr>
          <p:cNvPr id="4" name="Picture 3" descr="A person in a police uniform&#10;&#10;Description automatically generated with medium confidence">
            <a:extLst>
              <a:ext uri="{FF2B5EF4-FFF2-40B4-BE49-F238E27FC236}">
                <a16:creationId xmlns:a16="http://schemas.microsoft.com/office/drawing/2014/main" id="{D971D41E-62E1-7873-A073-679562959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69" y="3521854"/>
            <a:ext cx="2243088" cy="2243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27254-7936-0DD2-1894-BC8E9AB8387A}"/>
              </a:ext>
            </a:extLst>
          </p:cNvPr>
          <p:cNvSpPr txBox="1"/>
          <p:nvPr/>
        </p:nvSpPr>
        <p:spPr>
          <a:xfrm>
            <a:off x="3414359" y="3948922"/>
            <a:ext cx="7316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Email: </a:t>
            </a:r>
            <a:r>
              <a:rPr lang="en-US" sz="3600" dirty="0" err="1">
                <a:solidFill>
                  <a:srgbClr val="0070C0"/>
                </a:solidFill>
              </a:rPr>
              <a:t>tim.sears</a:t>
            </a:r>
            <a:r>
              <a:rPr lang="en-US" sz="3600" dirty="0" err="1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36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strongerfamilies.org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/>
              <a:t>Phone: 425-231-4861</a:t>
            </a:r>
          </a:p>
        </p:txBody>
      </p:sp>
    </p:spTree>
    <p:extLst>
      <p:ext uri="{BB962C8B-B14F-4D97-AF65-F5344CB8AC3E}">
        <p14:creationId xmlns:p14="http://schemas.microsoft.com/office/powerpoint/2010/main" val="1915055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4F63ED-20CB-E51B-45D9-72FF6E43EA1E}"/>
              </a:ext>
            </a:extLst>
          </p:cNvPr>
          <p:cNvSpPr txBox="1">
            <a:spLocks/>
          </p:cNvSpPr>
          <p:nvPr/>
        </p:nvSpPr>
        <p:spPr>
          <a:xfrm>
            <a:off x="430696" y="5908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Stress For A First Responder</a:t>
            </a:r>
            <a:br>
              <a:rPr lang="en-US" sz="7200" dirty="0">
                <a:ea typeface="Open Sans" pitchFamily="34" charset="0"/>
                <a:cs typeface="Open Sans" pitchFamily="34" charset="0"/>
              </a:rPr>
            </a:br>
            <a:r>
              <a:rPr lang="en-US" sz="7200" dirty="0">
                <a:ea typeface="Open Sans" pitchFamily="34" charset="0"/>
                <a:cs typeface="Open Sans" pitchFamily="34" charset="0"/>
              </a:rPr>
              <a:t>Looks Different for Each of 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701B41-E531-C1E3-B883-20AFAEB4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4" y="3197225"/>
            <a:ext cx="4516964" cy="2709305"/>
          </a:xfrm>
        </p:spPr>
        <p:txBody>
          <a:bodyPr/>
          <a:lstStyle/>
          <a:p>
            <a:r>
              <a:rPr lang="en-US" dirty="0"/>
              <a:t>Life-and-death decisions </a:t>
            </a:r>
          </a:p>
          <a:p>
            <a:r>
              <a:rPr lang="en-US" dirty="0"/>
              <a:t>Witnessing human suffering</a:t>
            </a:r>
          </a:p>
          <a:p>
            <a:r>
              <a:rPr lang="en-US" dirty="0"/>
              <a:t>Intense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61038-F5D2-74F2-7587-0E9749469F30}"/>
              </a:ext>
            </a:extLst>
          </p:cNvPr>
          <p:cNvSpPr txBox="1">
            <a:spLocks/>
          </p:cNvSpPr>
          <p:nvPr/>
        </p:nvSpPr>
        <p:spPr>
          <a:xfrm>
            <a:off x="7083974" y="3257112"/>
            <a:ext cx="4516964" cy="2709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Risk of personal harm</a:t>
            </a:r>
          </a:p>
          <a:p>
            <a:r>
              <a:rPr lang="en-US" dirty="0"/>
              <a:t>Separation from family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9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4F63ED-20CB-E51B-45D9-72FF6E43EA1E}"/>
              </a:ext>
            </a:extLst>
          </p:cNvPr>
          <p:cNvSpPr txBox="1">
            <a:spLocks/>
          </p:cNvSpPr>
          <p:nvPr/>
        </p:nvSpPr>
        <p:spPr>
          <a:xfrm>
            <a:off x="430696" y="606604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Stress IS NOT BAD!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701B41-E531-C1E3-B883-20AFAEB4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93" y="1886693"/>
            <a:ext cx="12026607" cy="4246094"/>
          </a:xfrm>
        </p:spPr>
        <p:txBody>
          <a:bodyPr>
            <a:normAutofit fontScale="55000" lnSpcReduction="20000"/>
          </a:bodyPr>
          <a:lstStyle/>
          <a:p>
            <a:r>
              <a:rPr lang="en-US" sz="4000" dirty="0"/>
              <a:t>Your body’s response to stress/danger is normal and appropriate</a:t>
            </a:r>
          </a:p>
          <a:p>
            <a:pPr lvl="1"/>
            <a:r>
              <a:rPr lang="en-US" sz="4000" dirty="0"/>
              <a:t>The bodies </a:t>
            </a:r>
            <a:r>
              <a:rPr lang="en-US" sz="4000" u="sng" dirty="0"/>
              <a:t>NATURAL</a:t>
            </a:r>
            <a:r>
              <a:rPr lang="en-US" sz="4000" dirty="0"/>
              <a:t> response to </a:t>
            </a:r>
            <a:r>
              <a:rPr lang="en-US" sz="4000" u="sng" dirty="0"/>
              <a:t>UNNATURAL</a:t>
            </a:r>
            <a:r>
              <a:rPr lang="en-US" sz="4000" dirty="0"/>
              <a:t> situations</a:t>
            </a:r>
          </a:p>
          <a:p>
            <a:pPr lvl="1"/>
            <a:r>
              <a:rPr lang="en-US" sz="4000" dirty="0"/>
              <a:t>Your body saying ”Pay attention!”</a:t>
            </a:r>
          </a:p>
          <a:p>
            <a:pPr marL="457200" lvl="1" indent="0">
              <a:buNone/>
            </a:pPr>
            <a:endParaRPr lang="en-US" sz="4000" dirty="0"/>
          </a:p>
          <a:p>
            <a:r>
              <a:rPr lang="en-US" sz="4000" dirty="0"/>
              <a:t>Your mind is designed to remember stressful/threatening things, not forget them</a:t>
            </a:r>
          </a:p>
          <a:p>
            <a:endParaRPr lang="en-US" sz="4000" dirty="0"/>
          </a:p>
          <a:p>
            <a:r>
              <a:rPr lang="en-US" sz="4000" dirty="0"/>
              <a:t>Velcro for the bad, Teflon for the good,” Rick Hanson PhD</a:t>
            </a:r>
          </a:p>
          <a:p>
            <a:pPr lvl="1"/>
            <a:endParaRPr lang="en-US" sz="4000" dirty="0"/>
          </a:p>
          <a:p>
            <a:r>
              <a:rPr lang="en-US" sz="4000" dirty="0"/>
              <a:t>Your mind’s response to the way your body feels is what creates the problem</a:t>
            </a:r>
          </a:p>
          <a:p>
            <a:pPr lvl="1"/>
            <a:r>
              <a:rPr lang="en-US" sz="4000" dirty="0"/>
              <a:t>Judgment</a:t>
            </a:r>
          </a:p>
          <a:p>
            <a:pPr lvl="1"/>
            <a:r>
              <a:rPr lang="en-US" sz="4000" dirty="0"/>
              <a:t>Stigma</a:t>
            </a:r>
          </a:p>
          <a:p>
            <a:pPr lvl="1"/>
            <a:r>
              <a:rPr lang="en-US" sz="4000" dirty="0"/>
              <a:t>Shame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31682-D598-0C40-AEDD-D2F6C34EC1F0}"/>
              </a:ext>
            </a:extLst>
          </p:cNvPr>
          <p:cNvSpPr/>
          <p:nvPr/>
        </p:nvSpPr>
        <p:spPr>
          <a:xfrm>
            <a:off x="0" y="5993027"/>
            <a:ext cx="12192000" cy="864973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444292-8199-3418-DC51-7D403948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15" y="5934769"/>
            <a:ext cx="2365511" cy="9856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7945A-C948-0EDC-AA77-CAC7540374EF}"/>
              </a:ext>
            </a:extLst>
          </p:cNvPr>
          <p:cNvSpPr/>
          <p:nvPr/>
        </p:nvSpPr>
        <p:spPr>
          <a:xfrm>
            <a:off x="4065104" y="1"/>
            <a:ext cx="8269358" cy="546652"/>
          </a:xfrm>
          <a:prstGeom prst="rect">
            <a:avLst/>
          </a:prstGeom>
          <a:solidFill>
            <a:srgbClr val="14A7E1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FC5B1D-E159-674A-4517-5240276EFA9E}"/>
              </a:ext>
            </a:extLst>
          </p:cNvPr>
          <p:cNvSpPr/>
          <p:nvPr/>
        </p:nvSpPr>
        <p:spPr>
          <a:xfrm>
            <a:off x="0" y="0"/>
            <a:ext cx="3935896" cy="546652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25A04C-4775-4B7F-0C07-1ED82333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06" y="1409036"/>
            <a:ext cx="3654188" cy="37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7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D65A8ACB-2EE7-A90B-7C14-B8D544BB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826" y="1299410"/>
            <a:ext cx="5674347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7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A7259-9EBC-3D82-8C1B-E76055A86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9" y="1365966"/>
            <a:ext cx="3596347" cy="3605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43869-FC79-FE0D-574D-A8D75F8BC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054" y="1365966"/>
            <a:ext cx="4376057" cy="36338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57275B-876E-DFBB-0DFC-0FCF14219B2D}"/>
              </a:ext>
            </a:extLst>
          </p:cNvPr>
          <p:cNvSpPr txBox="1">
            <a:spLocks/>
          </p:cNvSpPr>
          <p:nvPr/>
        </p:nvSpPr>
        <p:spPr>
          <a:xfrm>
            <a:off x="5015947" y="2622720"/>
            <a:ext cx="1486981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OR</a:t>
            </a:r>
            <a:endParaRPr lang="en-US" sz="7200" dirty="0"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7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23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2F2D926AF48B1F6FDB8FFC3224D" ma:contentTypeVersion="16" ma:contentTypeDescription="Create a new document." ma:contentTypeScope="" ma:versionID="345463d90059496b5fad6b76b55bf23f">
  <xsd:schema xmlns:xsd="http://www.w3.org/2001/XMLSchema" xmlns:xs="http://www.w3.org/2001/XMLSchema" xmlns:p="http://schemas.microsoft.com/office/2006/metadata/properties" xmlns:ns2="9c0f974d-26f5-4252-9807-1e07130582e8" xmlns:ns3="c891717c-02b3-49e7-9031-327b2ea50ef1" targetNamespace="http://schemas.microsoft.com/office/2006/metadata/properties" ma:root="true" ma:fieldsID="39eae25be924e232d744accd0ca903f0" ns2:_="" ns3:_="">
    <xsd:import namespace="9c0f974d-26f5-4252-9807-1e07130582e8"/>
    <xsd:import namespace="c891717c-02b3-49e7-9031-327b2ea50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f974d-26f5-4252-9807-1e07130582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015ed1-ebcc-40d7-bb13-ade5c8e705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1717c-02b3-49e7-9031-327b2ea50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48e027-727e-4354-b44e-fd64f8e4ae29}" ma:internalName="TaxCatchAll" ma:showField="CatchAllData" ma:web="c891717c-02b3-49e7-9031-327b2ea50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DEA1E9-EC25-49AA-AF0D-4496E8425A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f974d-26f5-4252-9807-1e07130582e8"/>
    <ds:schemaRef ds:uri="c891717c-02b3-49e7-9031-327b2ea50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2CD9A0-E43A-4530-B1A4-23D3995AE7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111975</TotalTime>
  <Words>318</Words>
  <Application>Microsoft Macintosh PowerPoint</Application>
  <PresentationFormat>Widescreen</PresentationFormat>
  <Paragraphs>72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 Meador</dc:creator>
  <cp:lastModifiedBy>Noel Meador</cp:lastModifiedBy>
  <cp:revision>41</cp:revision>
  <dcterms:created xsi:type="dcterms:W3CDTF">2023-02-15T18:28:53Z</dcterms:created>
  <dcterms:modified xsi:type="dcterms:W3CDTF">2024-09-02T23:30:40Z</dcterms:modified>
</cp:coreProperties>
</file>