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4" r:id="rId19"/>
    <p:sldId id="272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7" r:id="rId31"/>
    <p:sldId id="285" r:id="rId32"/>
    <p:sldId id="288" r:id="rId33"/>
    <p:sldId id="289" r:id="rId34"/>
    <p:sldId id="290" r:id="rId35"/>
    <p:sldId id="294" r:id="rId36"/>
    <p:sldId id="291" r:id="rId37"/>
    <p:sldId id="292" r:id="rId38"/>
    <p:sldId id="293" r:id="rId39"/>
    <p:sldId id="295" r:id="rId40"/>
    <p:sldId id="298" r:id="rId41"/>
    <p:sldId id="299" r:id="rId42"/>
    <p:sldId id="300" r:id="rId43"/>
    <p:sldId id="305" r:id="rId44"/>
    <p:sldId id="301" r:id="rId45"/>
    <p:sldId id="302" r:id="rId46"/>
    <p:sldId id="303" r:id="rId47"/>
    <p:sldId id="304" r:id="rId48"/>
    <p:sldId id="306" r:id="rId49"/>
    <p:sldId id="307" r:id="rId50"/>
    <p:sldId id="308" r:id="rId51"/>
    <p:sldId id="312" r:id="rId52"/>
    <p:sldId id="309" r:id="rId53"/>
    <p:sldId id="314" r:id="rId54"/>
    <p:sldId id="313" r:id="rId55"/>
    <p:sldId id="315" r:id="rId56"/>
    <p:sldId id="316" r:id="rId57"/>
    <p:sldId id="317" r:id="rId58"/>
    <p:sldId id="310" r:id="rId59"/>
    <p:sldId id="311" r:id="rId60"/>
    <p:sldId id="320" r:id="rId61"/>
    <p:sldId id="318" r:id="rId62"/>
    <p:sldId id="319" r:id="rId63"/>
    <p:sldId id="321" r:id="rId64"/>
    <p:sldId id="323" r:id="rId65"/>
    <p:sldId id="325" r:id="rId66"/>
    <p:sldId id="322" r:id="rId67"/>
    <p:sldId id="324" r:id="rId68"/>
    <p:sldId id="326" r:id="rId69"/>
    <p:sldId id="327" r:id="rId70"/>
    <p:sldId id="331" r:id="rId71"/>
    <p:sldId id="328" r:id="rId7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48"/>
    <p:restoredTop sz="96327"/>
  </p:normalViewPr>
  <p:slideViewPr>
    <p:cSldViewPr snapToGrid="0">
      <p:cViewPr varScale="1">
        <p:scale>
          <a:sx n="81" d="100"/>
          <a:sy n="81" d="100"/>
        </p:scale>
        <p:origin x="216" y="17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A5093-DBE4-4FB5-5AC9-510059B7E8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846DE4-49B3-8B5B-8514-F5DD762484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C04D6C-7641-B593-9373-6F6CA273C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93F1B-F244-8547-B0B3-17277E1BE4F7}" type="datetimeFigureOut">
              <a:rPr lang="en-US" smtClean="0"/>
              <a:t>8/16/23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D6FDCF-B907-06F5-AA0B-A261DE505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6BF36C-BA01-9508-9B85-1409598A7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A8A6-14E3-B143-A4B1-39FEC4351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073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8E0A7-AE7F-FA4A-0C9C-E624DA873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D4F74D-6556-E57B-7CD0-AB09FDFD44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FA0BC-5578-4B70-1B40-A282FD640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93F1B-F244-8547-B0B3-17277E1BE4F7}" type="datetimeFigureOut">
              <a:rPr lang="en-US" smtClean="0"/>
              <a:t>8/16/23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56D099-CE7F-4497-DCFF-5093B1922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042E4C-6E66-C410-F077-D7E350902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A8A6-14E3-B143-A4B1-39FEC4351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092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EF1B22-306E-A72D-EE0F-655808494E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1E717E-74C4-F135-29FB-9ECE3FDD1B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F9E368-5698-F5C9-24D7-515035D20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93F1B-F244-8547-B0B3-17277E1BE4F7}" type="datetimeFigureOut">
              <a:rPr lang="en-US" smtClean="0"/>
              <a:t>8/16/23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83DA6C-3DAE-A711-99D9-22539C1F5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5D5ABB-51FE-C0E2-45FF-4845DACBC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A8A6-14E3-B143-A4B1-39FEC4351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516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652A9-C121-CFDC-03F7-3DCCFADF3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D13A1F-AA3E-D716-B532-1921E425EB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773276-02E3-B8CC-193B-AC0E3CE24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93F1B-F244-8547-B0B3-17277E1BE4F7}" type="datetimeFigureOut">
              <a:rPr lang="en-US" smtClean="0"/>
              <a:t>8/16/23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A330A7-7A35-85CE-CFB0-649F364FC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5D2985-0B49-EB2A-DA97-4EBFDBF41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A8A6-14E3-B143-A4B1-39FEC4351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641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BAE30-697F-71B9-DA27-2227D6F53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D4FA12-18FD-43A1-5E33-5BFEA7AD14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AF8331-EDBA-12A7-82DF-19F301357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93F1B-F244-8547-B0B3-17277E1BE4F7}" type="datetimeFigureOut">
              <a:rPr lang="en-US" smtClean="0"/>
              <a:t>8/16/23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C85B22-836B-6E4C-66E0-DD0665B72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A0E975-BD75-23C1-F5D0-459E9B5C7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A8A6-14E3-B143-A4B1-39FEC4351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836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68B63-B2BE-9535-CBD2-30BFB5677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C32F23-74BB-25EF-87C1-E6F3B01BA6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03CB03-2A4A-5787-CAB7-D6F27F48FD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D35712-55CB-9890-7460-47A2C2107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93F1B-F244-8547-B0B3-17277E1BE4F7}" type="datetimeFigureOut">
              <a:rPr lang="en-US" smtClean="0"/>
              <a:t>8/16/23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291EB3-754C-6306-5535-7FE1E7633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D37763-3AB2-F53A-4927-DA53F1C9E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A8A6-14E3-B143-A4B1-39FEC4351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0783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BAEE8-3D22-E027-0447-9558D9ECD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BA5F4E-2E25-BD9A-A0F3-C80DBE1FC9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02E479-478F-0792-4940-492527B23B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1F382A-A7E6-EDE4-7896-3F86326A23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EB61B9-2504-9694-A30B-507661D788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1F8D34-398B-C29A-3E51-2AAE11EB7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93F1B-F244-8547-B0B3-17277E1BE4F7}" type="datetimeFigureOut">
              <a:rPr lang="en-US" smtClean="0"/>
              <a:t>8/16/23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392869-397D-5DAF-9393-CA23BEB36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DC8CB9-F8D6-E339-A107-A0755435B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A8A6-14E3-B143-A4B1-39FEC4351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923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801DF-0F5F-DFA2-F365-D79E6717A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8A86D6-D546-4E8E-B827-30277464E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93F1B-F244-8547-B0B3-17277E1BE4F7}" type="datetimeFigureOut">
              <a:rPr lang="en-US" smtClean="0"/>
              <a:t>8/16/23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B33FCE-205D-40F3-13D5-6E83B7AE8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335CEC-B525-C4C1-6C57-C9FAC77BA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A8A6-14E3-B143-A4B1-39FEC4351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6971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F216F6-9971-D447-1A58-691A3B6B1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93F1B-F244-8547-B0B3-17277E1BE4F7}" type="datetimeFigureOut">
              <a:rPr lang="en-US" smtClean="0"/>
              <a:t>8/16/23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77E090-2822-E17D-C0B8-62E114D65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C5992-27C9-6011-8CB2-C7E7916DE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A8A6-14E3-B143-A4B1-39FEC4351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938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C7F31-B6C7-615C-31CA-39711A711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0F1670-C35F-2ED2-22B3-2C1350B2B3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49A681-88DC-9068-7980-FB47DF1DF8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68D402-3985-C2FA-1A37-217418709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93F1B-F244-8547-B0B3-17277E1BE4F7}" type="datetimeFigureOut">
              <a:rPr lang="en-US" smtClean="0"/>
              <a:t>8/16/23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A7DA03-19C3-CA93-A4D1-FBEA5494C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D9D989-C33A-FC37-1B3E-ED7B10C14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A8A6-14E3-B143-A4B1-39FEC4351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879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73688-51EC-4702-C226-0766A3845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84C3BFA-67AC-6B1C-F0DD-73D81AFDAB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673A1F-347F-3848-ABEB-FA9E756DF2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9E198E-CE4C-4213-770D-0E1245516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93F1B-F244-8547-B0B3-17277E1BE4F7}" type="datetimeFigureOut">
              <a:rPr lang="en-US" smtClean="0"/>
              <a:t>8/16/23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807E34-082F-C1BC-3C6E-4540B6C25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3FA9AF-54D2-7292-77A3-C4AD05548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A8A6-14E3-B143-A4B1-39FEC4351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786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C57C77-B95F-8B42-420B-78ADE9872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A98C58-F492-CD8C-2D4F-23DF7B45E1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F47052-AE22-9785-8F6A-EBB2DDE4BB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693F1B-F244-8547-B0B3-17277E1BE4F7}" type="datetimeFigureOut">
              <a:rPr lang="en-US" smtClean="0"/>
              <a:t>8/16/23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691EA8-D15F-AFFE-F023-D5F2DBB892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E698BA-3674-C29A-C4FA-C1ED0014A9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4A8A6-14E3-B143-A4B1-39FEC4351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765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4A9CC-A40F-2C09-DCD3-24381209C4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22173"/>
            <a:ext cx="9144000" cy="1001541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  <a:latin typeface="+mn-lt"/>
              </a:rPr>
              <a:t>Leading From </a:t>
            </a:r>
            <a:br>
              <a:rPr lang="en-US" dirty="0">
                <a:solidFill>
                  <a:schemeClr val="bg1"/>
                </a:solidFill>
                <a:latin typeface="+mn-lt"/>
              </a:rPr>
            </a:br>
            <a:r>
              <a:rPr lang="en-US" sz="6700" b="1" dirty="0">
                <a:solidFill>
                  <a:schemeClr val="bg1"/>
                </a:solidFill>
                <a:latin typeface="+mn-lt"/>
              </a:rPr>
              <a:t>YOUR STRENGTHS</a:t>
            </a:r>
          </a:p>
        </p:txBody>
      </p:sp>
      <p:pic>
        <p:nvPicPr>
          <p:cNvPr id="5" name="Picture 4" descr="A picture containing person, clothing, sky, airport&#10;&#10;Description automatically generated">
            <a:extLst>
              <a:ext uri="{FF2B5EF4-FFF2-40B4-BE49-F238E27FC236}">
                <a16:creationId xmlns:a16="http://schemas.microsoft.com/office/drawing/2014/main" id="{F6FE41C0-D75B-B23B-5183-374C919E06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37217"/>
            <a:ext cx="12192000" cy="3785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1161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A9B779D-50F3-7BF2-5EF3-5F9CCEF43EA4}"/>
              </a:ext>
            </a:extLst>
          </p:cNvPr>
          <p:cNvSpPr txBox="1"/>
          <p:nvPr/>
        </p:nvSpPr>
        <p:spPr>
          <a:xfrm>
            <a:off x="9007868" y="37071"/>
            <a:ext cx="32212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SOLVING PROBLEMS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51BC5D3-17CF-0E08-2F74-A7E128704A12}"/>
              </a:ext>
            </a:extLst>
          </p:cNvPr>
          <p:cNvSpPr txBox="1">
            <a:spLocks/>
          </p:cNvSpPr>
          <p:nvPr/>
        </p:nvSpPr>
        <p:spPr>
          <a:xfrm>
            <a:off x="1258329" y="833236"/>
            <a:ext cx="9675341" cy="11423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>
                <a:solidFill>
                  <a:srgbClr val="00B0F0"/>
                </a:solidFill>
                <a:latin typeface="+mn-lt"/>
              </a:rPr>
              <a:t>REFLECTIVE QUESTIONS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2E8025-1EE0-182C-8EF1-7A48F6926398}"/>
              </a:ext>
            </a:extLst>
          </p:cNvPr>
          <p:cNvSpPr txBox="1"/>
          <p:nvPr/>
        </p:nvSpPr>
        <p:spPr>
          <a:xfrm>
            <a:off x="829340" y="2264321"/>
            <a:ext cx="929094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Question #1: </a:t>
            </a:r>
          </a:p>
          <a:p>
            <a:r>
              <a:rPr lang="en-US" sz="3200" dirty="0">
                <a:latin typeface="+mj-lt"/>
              </a:rPr>
              <a:t>What have you learned about yourself in this category </a:t>
            </a:r>
          </a:p>
          <a:p>
            <a:r>
              <a:rPr lang="en-US" sz="3200" dirty="0">
                <a:latin typeface="+mj-lt"/>
              </a:rPr>
              <a:t>(positive or negative) that impacts your team?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8EF4E8-3570-CF72-D5A3-D7F330FF61A1}"/>
              </a:ext>
            </a:extLst>
          </p:cNvPr>
          <p:cNvSpPr txBox="1"/>
          <p:nvPr/>
        </p:nvSpPr>
        <p:spPr>
          <a:xfrm>
            <a:off x="829339" y="4043868"/>
            <a:ext cx="948163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Question #2: </a:t>
            </a:r>
          </a:p>
          <a:p>
            <a:r>
              <a:rPr lang="en-US" sz="3200" dirty="0">
                <a:latin typeface="+mj-lt"/>
              </a:rPr>
              <a:t>What do you need from other members of your team in </a:t>
            </a:r>
          </a:p>
          <a:p>
            <a:r>
              <a:rPr lang="en-US" sz="3200" dirty="0">
                <a:latin typeface="+mj-lt"/>
              </a:rPr>
              <a:t>order to be successful? </a:t>
            </a:r>
          </a:p>
        </p:txBody>
      </p:sp>
    </p:spTree>
    <p:extLst>
      <p:ext uri="{BB962C8B-B14F-4D97-AF65-F5344CB8AC3E}">
        <p14:creationId xmlns:p14="http://schemas.microsoft.com/office/powerpoint/2010/main" val="31326233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D296CAB-6CDE-3715-A0F9-BE24B145FF55}"/>
              </a:ext>
            </a:extLst>
          </p:cNvPr>
          <p:cNvSpPr txBox="1"/>
          <p:nvPr/>
        </p:nvSpPr>
        <p:spPr>
          <a:xfrm>
            <a:off x="9114193" y="63795"/>
            <a:ext cx="30111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INFLUENCING OTHERS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416C75E-CAA1-E942-B057-2C915E7C2964}"/>
              </a:ext>
            </a:extLst>
          </p:cNvPr>
          <p:cNvSpPr txBox="1">
            <a:spLocks/>
          </p:cNvSpPr>
          <p:nvPr/>
        </p:nvSpPr>
        <p:spPr>
          <a:xfrm>
            <a:off x="1258329" y="833236"/>
            <a:ext cx="9675341" cy="11423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>
                <a:solidFill>
                  <a:srgbClr val="00B0F0"/>
                </a:solidFill>
                <a:latin typeface="+mn-lt"/>
              </a:rPr>
              <a:t>REFLECTIVE QUESTIONS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43ABF4-6B06-0CAF-FA5E-070333F9991A}"/>
              </a:ext>
            </a:extLst>
          </p:cNvPr>
          <p:cNvSpPr txBox="1"/>
          <p:nvPr/>
        </p:nvSpPr>
        <p:spPr>
          <a:xfrm>
            <a:off x="829340" y="2264321"/>
            <a:ext cx="929094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Question #1: </a:t>
            </a:r>
          </a:p>
          <a:p>
            <a:r>
              <a:rPr lang="en-US" sz="3200" dirty="0">
                <a:latin typeface="+mj-lt"/>
              </a:rPr>
              <a:t>What have you learned about yourself in this category </a:t>
            </a:r>
          </a:p>
          <a:p>
            <a:r>
              <a:rPr lang="en-US" sz="3200" dirty="0">
                <a:latin typeface="+mj-lt"/>
              </a:rPr>
              <a:t>(positive or negative) that impacts your team?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44D102-CD47-9DAE-EBD4-4CC16494B2C3}"/>
              </a:ext>
            </a:extLst>
          </p:cNvPr>
          <p:cNvSpPr txBox="1"/>
          <p:nvPr/>
        </p:nvSpPr>
        <p:spPr>
          <a:xfrm>
            <a:off x="829339" y="4043868"/>
            <a:ext cx="948163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Question #2: </a:t>
            </a:r>
          </a:p>
          <a:p>
            <a:r>
              <a:rPr lang="en-US" sz="3200" dirty="0">
                <a:latin typeface="+mj-lt"/>
              </a:rPr>
              <a:t>What do you need from other members of your team in </a:t>
            </a:r>
          </a:p>
          <a:p>
            <a:r>
              <a:rPr lang="en-US" sz="3200" dirty="0">
                <a:latin typeface="+mj-lt"/>
              </a:rPr>
              <a:t>order to be successful? </a:t>
            </a:r>
          </a:p>
        </p:txBody>
      </p:sp>
    </p:spTree>
    <p:extLst>
      <p:ext uri="{BB962C8B-B14F-4D97-AF65-F5344CB8AC3E}">
        <p14:creationId xmlns:p14="http://schemas.microsoft.com/office/powerpoint/2010/main" val="16874243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9E160-129E-03C8-3AC8-4D67333AA6B0}"/>
              </a:ext>
            </a:extLst>
          </p:cNvPr>
          <p:cNvSpPr txBox="1">
            <a:spLocks/>
          </p:cNvSpPr>
          <p:nvPr/>
        </p:nvSpPr>
        <p:spPr>
          <a:xfrm>
            <a:off x="1258329" y="833236"/>
            <a:ext cx="9675341" cy="11423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>
                <a:solidFill>
                  <a:srgbClr val="00B0F0"/>
                </a:solidFill>
                <a:latin typeface="+mn-lt"/>
              </a:rPr>
              <a:t>REFLECTIVE QUESTIONS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6AE605-CECC-F836-090C-BE553CC886DB}"/>
              </a:ext>
            </a:extLst>
          </p:cNvPr>
          <p:cNvSpPr txBox="1"/>
          <p:nvPr/>
        </p:nvSpPr>
        <p:spPr>
          <a:xfrm>
            <a:off x="829340" y="2264321"/>
            <a:ext cx="929094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Question #1: </a:t>
            </a:r>
          </a:p>
          <a:p>
            <a:r>
              <a:rPr lang="en-US" sz="3200" dirty="0">
                <a:latin typeface="+mj-lt"/>
              </a:rPr>
              <a:t>What have you learned about yourself in this category </a:t>
            </a:r>
          </a:p>
          <a:p>
            <a:r>
              <a:rPr lang="en-US" sz="3200" dirty="0">
                <a:latin typeface="+mj-lt"/>
              </a:rPr>
              <a:t>(positive or negative) that impacts your team?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85C5C5-83E4-60DB-B2CC-5E4045565707}"/>
              </a:ext>
            </a:extLst>
          </p:cNvPr>
          <p:cNvSpPr txBox="1"/>
          <p:nvPr/>
        </p:nvSpPr>
        <p:spPr>
          <a:xfrm>
            <a:off x="829339" y="4043868"/>
            <a:ext cx="948163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Question #2: </a:t>
            </a:r>
          </a:p>
          <a:p>
            <a:r>
              <a:rPr lang="en-US" sz="3200" dirty="0">
                <a:latin typeface="+mj-lt"/>
              </a:rPr>
              <a:t>What do you need from other members of your team in </a:t>
            </a:r>
          </a:p>
          <a:p>
            <a:r>
              <a:rPr lang="en-US" sz="3200" dirty="0">
                <a:latin typeface="+mj-lt"/>
              </a:rPr>
              <a:t>order to be successful?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B59920-E6A1-F2E7-8A94-362873E8B164}"/>
              </a:ext>
            </a:extLst>
          </p:cNvPr>
          <p:cNvSpPr txBox="1"/>
          <p:nvPr/>
        </p:nvSpPr>
        <p:spPr>
          <a:xfrm>
            <a:off x="9114193" y="63795"/>
            <a:ext cx="30655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REACTING TO CHANGE</a:t>
            </a:r>
          </a:p>
        </p:txBody>
      </p:sp>
    </p:spTree>
    <p:extLst>
      <p:ext uri="{BB962C8B-B14F-4D97-AF65-F5344CB8AC3E}">
        <p14:creationId xmlns:p14="http://schemas.microsoft.com/office/powerpoint/2010/main" val="26523134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89F7A-27AE-395D-81D6-58779AD838CA}"/>
              </a:ext>
            </a:extLst>
          </p:cNvPr>
          <p:cNvSpPr txBox="1">
            <a:spLocks/>
          </p:cNvSpPr>
          <p:nvPr/>
        </p:nvSpPr>
        <p:spPr>
          <a:xfrm>
            <a:off x="1258329" y="833236"/>
            <a:ext cx="9675341" cy="11423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>
                <a:solidFill>
                  <a:srgbClr val="00B0F0"/>
                </a:solidFill>
                <a:latin typeface="+mn-lt"/>
              </a:rPr>
              <a:t>REFLECTIVE QUESTIONS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65884E-F55D-F4C4-BC7F-A2FB34D56BE9}"/>
              </a:ext>
            </a:extLst>
          </p:cNvPr>
          <p:cNvSpPr txBox="1"/>
          <p:nvPr/>
        </p:nvSpPr>
        <p:spPr>
          <a:xfrm>
            <a:off x="829340" y="2264321"/>
            <a:ext cx="929094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Question #1: </a:t>
            </a:r>
          </a:p>
          <a:p>
            <a:r>
              <a:rPr lang="en-US" sz="3200" dirty="0">
                <a:latin typeface="+mj-lt"/>
              </a:rPr>
              <a:t>What have you learned about yourself in this category </a:t>
            </a:r>
          </a:p>
          <a:p>
            <a:r>
              <a:rPr lang="en-US" sz="3200" dirty="0">
                <a:latin typeface="+mj-lt"/>
              </a:rPr>
              <a:t>(positive or negative) that impacts your team?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BB0B82-E80F-B149-0061-A4771DFEAC9B}"/>
              </a:ext>
            </a:extLst>
          </p:cNvPr>
          <p:cNvSpPr txBox="1"/>
          <p:nvPr/>
        </p:nvSpPr>
        <p:spPr>
          <a:xfrm>
            <a:off x="829339" y="4043868"/>
            <a:ext cx="948163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Question #2: </a:t>
            </a:r>
          </a:p>
          <a:p>
            <a:r>
              <a:rPr lang="en-US" sz="3200" dirty="0">
                <a:latin typeface="+mj-lt"/>
              </a:rPr>
              <a:t>What do you need from other members of your team in </a:t>
            </a:r>
          </a:p>
          <a:p>
            <a:r>
              <a:rPr lang="en-US" sz="3200" dirty="0">
                <a:latin typeface="+mj-lt"/>
              </a:rPr>
              <a:t>order to be successful?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6FE902-9B9B-57AD-6E18-CF6304D717CB}"/>
              </a:ext>
            </a:extLst>
          </p:cNvPr>
          <p:cNvSpPr txBox="1"/>
          <p:nvPr/>
        </p:nvSpPr>
        <p:spPr>
          <a:xfrm>
            <a:off x="9071663" y="21265"/>
            <a:ext cx="31561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MAKING DECISIONS</a:t>
            </a:r>
          </a:p>
        </p:txBody>
      </p:sp>
    </p:spTree>
    <p:extLst>
      <p:ext uri="{BB962C8B-B14F-4D97-AF65-F5344CB8AC3E}">
        <p14:creationId xmlns:p14="http://schemas.microsoft.com/office/powerpoint/2010/main" val="38000994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font, number&#10;&#10;Description automatically generated">
            <a:extLst>
              <a:ext uri="{FF2B5EF4-FFF2-40B4-BE49-F238E27FC236}">
                <a16:creationId xmlns:a16="http://schemas.microsoft.com/office/drawing/2014/main" id="{E5BF0F3B-1EB9-C24F-C388-DFCDE5D020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691" y="562960"/>
            <a:ext cx="4419309" cy="528494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C930936-A00B-8E66-8496-376C2899118E}"/>
              </a:ext>
            </a:extLst>
          </p:cNvPr>
          <p:cNvSpPr txBox="1">
            <a:spLocks/>
          </p:cNvSpPr>
          <p:nvPr/>
        </p:nvSpPr>
        <p:spPr>
          <a:xfrm>
            <a:off x="-1123364" y="2857801"/>
            <a:ext cx="9675341" cy="11423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>
                <a:solidFill>
                  <a:srgbClr val="00B0F0"/>
                </a:solidFill>
                <a:latin typeface="+mn-lt"/>
              </a:rPr>
              <a:t>HOW ARE YOU</a:t>
            </a:r>
          </a:p>
          <a:p>
            <a:pPr algn="ctr"/>
            <a:r>
              <a:rPr lang="en-US" sz="7200" b="1" dirty="0">
                <a:solidFill>
                  <a:srgbClr val="00B0F0"/>
                </a:solidFill>
                <a:latin typeface="+mn-lt"/>
              </a:rPr>
              <a:t>ADAPTING </a:t>
            </a:r>
          </a:p>
          <a:p>
            <a:pPr algn="ctr"/>
            <a:r>
              <a:rPr lang="en-US" sz="7200" b="1" dirty="0">
                <a:solidFill>
                  <a:srgbClr val="00B0F0"/>
                </a:solidFill>
                <a:latin typeface="+mn-lt"/>
              </a:rPr>
              <a:t>AT HOME </a:t>
            </a:r>
          </a:p>
          <a:p>
            <a:pPr algn="ctr"/>
            <a:r>
              <a:rPr lang="en-US" sz="7200" b="1" dirty="0">
                <a:solidFill>
                  <a:srgbClr val="00B0F0"/>
                </a:solidFill>
                <a:latin typeface="+mn-lt"/>
              </a:rPr>
              <a:t>AND WORK? </a:t>
            </a:r>
          </a:p>
        </p:txBody>
      </p:sp>
    </p:spTree>
    <p:extLst>
      <p:ext uri="{BB962C8B-B14F-4D97-AF65-F5344CB8AC3E}">
        <p14:creationId xmlns:p14="http://schemas.microsoft.com/office/powerpoint/2010/main" val="1288756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4FB1DB-829F-8C17-4424-FE4DEF581A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758" y="737675"/>
            <a:ext cx="7110483" cy="5170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19E98AE-D642-6B84-3678-C23CD47D42BD}"/>
              </a:ext>
            </a:extLst>
          </p:cNvPr>
          <p:cNvSpPr txBox="1"/>
          <p:nvPr/>
        </p:nvSpPr>
        <p:spPr>
          <a:xfrm>
            <a:off x="9071663" y="85060"/>
            <a:ext cx="3069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MAPPING YOUR TEAM</a:t>
            </a:r>
          </a:p>
        </p:txBody>
      </p:sp>
    </p:spTree>
    <p:extLst>
      <p:ext uri="{BB962C8B-B14F-4D97-AF65-F5344CB8AC3E}">
        <p14:creationId xmlns:p14="http://schemas.microsoft.com/office/powerpoint/2010/main" val="32846122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4AF0E77-5DAE-4576-0201-A5405315065A}"/>
              </a:ext>
            </a:extLst>
          </p:cNvPr>
          <p:cNvSpPr txBox="1"/>
          <p:nvPr/>
        </p:nvSpPr>
        <p:spPr>
          <a:xfrm>
            <a:off x="9071663" y="85060"/>
            <a:ext cx="3069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MAPPING YOUR TEAM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554D036-DE67-8DBB-6B58-77F43BFA6968}"/>
              </a:ext>
            </a:extLst>
          </p:cNvPr>
          <p:cNvSpPr txBox="1">
            <a:spLocks/>
          </p:cNvSpPr>
          <p:nvPr/>
        </p:nvSpPr>
        <p:spPr>
          <a:xfrm>
            <a:off x="1258329" y="592075"/>
            <a:ext cx="9675341" cy="11423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>
                <a:solidFill>
                  <a:srgbClr val="00B0F0"/>
                </a:solidFill>
                <a:latin typeface="+mn-lt"/>
              </a:rPr>
              <a:t>REFLECTIVE QUESTIONS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7BFE9B-DA52-C1DF-BF33-C033FE088844}"/>
              </a:ext>
            </a:extLst>
          </p:cNvPr>
          <p:cNvSpPr txBox="1"/>
          <p:nvPr/>
        </p:nvSpPr>
        <p:spPr>
          <a:xfrm>
            <a:off x="483084" y="1557866"/>
            <a:ext cx="983115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Question #1: </a:t>
            </a:r>
          </a:p>
          <a:p>
            <a:r>
              <a:rPr lang="en-US" sz="2800" dirty="0">
                <a:latin typeface="+mj-lt"/>
              </a:rPr>
              <a:t>Is the map of your team evenly spread around the compass? What </a:t>
            </a:r>
          </a:p>
          <a:p>
            <a:r>
              <a:rPr lang="en-US" sz="2800" dirty="0">
                <a:latin typeface="+mj-lt"/>
              </a:rPr>
              <a:t>does that mean for your team dynamic?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F9F955-CF91-2DEF-76CA-BCB730206329}"/>
              </a:ext>
            </a:extLst>
          </p:cNvPr>
          <p:cNvSpPr txBox="1"/>
          <p:nvPr/>
        </p:nvSpPr>
        <p:spPr>
          <a:xfrm>
            <a:off x="483084" y="3004416"/>
            <a:ext cx="995394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Question #2: </a:t>
            </a:r>
          </a:p>
          <a:p>
            <a:r>
              <a:rPr lang="en-US" sz="2800" dirty="0">
                <a:latin typeface="+mj-lt"/>
              </a:rPr>
              <a:t>What strengths are indicated by the map of your team? What is one</a:t>
            </a:r>
          </a:p>
          <a:p>
            <a:r>
              <a:rPr lang="en-US" sz="2800" dirty="0">
                <a:latin typeface="+mj-lt"/>
              </a:rPr>
              <a:t>thing that your team does very well because of that strength?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4F3995-9EDE-6D79-AA84-4E5381340B18}"/>
              </a:ext>
            </a:extLst>
          </p:cNvPr>
          <p:cNvSpPr txBox="1"/>
          <p:nvPr/>
        </p:nvSpPr>
        <p:spPr>
          <a:xfrm>
            <a:off x="483084" y="4450966"/>
            <a:ext cx="1000568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Question #3: </a:t>
            </a:r>
          </a:p>
          <a:p>
            <a:r>
              <a:rPr lang="en-US" sz="2800" dirty="0">
                <a:latin typeface="+mj-lt"/>
              </a:rPr>
              <a:t>What challenges are indicated by the map of your team? Provide an </a:t>
            </a:r>
          </a:p>
          <a:p>
            <a:r>
              <a:rPr lang="en-US" sz="2800" dirty="0">
                <a:latin typeface="+mj-lt"/>
              </a:rPr>
              <a:t>an example of when your team has had to face that challenge? </a:t>
            </a:r>
          </a:p>
        </p:txBody>
      </p:sp>
    </p:spTree>
    <p:extLst>
      <p:ext uri="{BB962C8B-B14F-4D97-AF65-F5344CB8AC3E}">
        <p14:creationId xmlns:p14="http://schemas.microsoft.com/office/powerpoint/2010/main" val="25541974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in military uniforms&#10;&#10;Description automatically generated with medium confidence">
            <a:extLst>
              <a:ext uri="{FF2B5EF4-FFF2-40B4-BE49-F238E27FC236}">
                <a16:creationId xmlns:a16="http://schemas.microsoft.com/office/drawing/2014/main" id="{7838AADE-F088-C524-BB87-745B2E0585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07448"/>
            <a:ext cx="12192000" cy="380407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3679284-DA3B-81DC-37C5-AE20C125604F}"/>
              </a:ext>
            </a:extLst>
          </p:cNvPr>
          <p:cNvSpPr txBox="1">
            <a:spLocks/>
          </p:cNvSpPr>
          <p:nvPr/>
        </p:nvSpPr>
        <p:spPr>
          <a:xfrm>
            <a:off x="3349256" y="1003196"/>
            <a:ext cx="5493488" cy="10015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chemeClr val="bg1"/>
                </a:solidFill>
                <a:latin typeface="+mn-lt"/>
              </a:rPr>
              <a:t>UNDERSTANDING </a:t>
            </a:r>
            <a:br>
              <a:rPr lang="en-US" sz="5400" dirty="0">
                <a:solidFill>
                  <a:schemeClr val="bg1"/>
                </a:solidFill>
                <a:latin typeface="+mn-lt"/>
              </a:rPr>
            </a:br>
            <a:r>
              <a:rPr lang="en-US" sz="5400" b="1" dirty="0">
                <a:solidFill>
                  <a:schemeClr val="bg1"/>
                </a:solidFill>
                <a:latin typeface="+mn-lt"/>
              </a:rPr>
              <a:t>DIFFERENCES</a:t>
            </a:r>
          </a:p>
        </p:txBody>
      </p:sp>
    </p:spTree>
    <p:extLst>
      <p:ext uri="{BB962C8B-B14F-4D97-AF65-F5344CB8AC3E}">
        <p14:creationId xmlns:p14="http://schemas.microsoft.com/office/powerpoint/2010/main" val="41785384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6583E12E-CEA2-62FD-9568-DE524ED806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893" y="727118"/>
            <a:ext cx="11057860" cy="524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3669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person in a uniform&#10;&#10;Description automatically generated with low confidence">
            <a:extLst>
              <a:ext uri="{FF2B5EF4-FFF2-40B4-BE49-F238E27FC236}">
                <a16:creationId xmlns:a16="http://schemas.microsoft.com/office/drawing/2014/main" id="{2466C650-0E37-BB60-1533-F726DF9DE5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581260"/>
            <a:ext cx="11398103" cy="543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8654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C4F2B-6B8B-5116-9499-29454D4EB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041C46-3A6D-798D-844F-C9E2FE7A43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31B88C5-846C-9A03-CC4D-845E231BCC7A}"/>
              </a:ext>
            </a:extLst>
          </p:cNvPr>
          <p:cNvSpPr/>
          <p:nvPr/>
        </p:nvSpPr>
        <p:spPr>
          <a:xfrm>
            <a:off x="0" y="681037"/>
            <a:ext cx="12192000" cy="5236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</a:rPr>
              <a:t>What makes an effective TEAM? </a:t>
            </a:r>
          </a:p>
        </p:txBody>
      </p:sp>
    </p:spTree>
    <p:extLst>
      <p:ext uri="{BB962C8B-B14F-4D97-AF65-F5344CB8AC3E}">
        <p14:creationId xmlns:p14="http://schemas.microsoft.com/office/powerpoint/2010/main" val="2575860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79DEA6FD-6A5B-4B29-76CD-11C7295686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2193"/>
            <a:ext cx="11447806" cy="5447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9793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ky, screenshot, swing, outdoor&#10;&#10;Description automatically generated">
            <a:extLst>
              <a:ext uri="{FF2B5EF4-FFF2-40B4-BE49-F238E27FC236}">
                <a16:creationId xmlns:a16="http://schemas.microsoft.com/office/drawing/2014/main" id="{98255CE6-8465-8129-86CD-1798BB6855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9594"/>
            <a:ext cx="11334307" cy="539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0041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holding an object&#10;&#10;Description automatically generated with low confidence">
            <a:extLst>
              <a:ext uri="{FF2B5EF4-FFF2-40B4-BE49-F238E27FC236}">
                <a16:creationId xmlns:a16="http://schemas.microsoft.com/office/drawing/2014/main" id="{9323AD38-DEA4-2B7E-A10A-CBA29C6ED9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6440"/>
            <a:ext cx="11461898" cy="5424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6384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322450-5480-1918-8099-F9402A0661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335" y="688249"/>
            <a:ext cx="11015330" cy="5226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7095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765FDF2F-0795-E3CF-3B7C-359241ADDB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54209"/>
            <a:ext cx="12192000" cy="427259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EA00A16-4282-DDB6-A843-446C8D970A7F}"/>
              </a:ext>
            </a:extLst>
          </p:cNvPr>
          <p:cNvSpPr txBox="1">
            <a:spLocks/>
          </p:cNvSpPr>
          <p:nvPr/>
        </p:nvSpPr>
        <p:spPr>
          <a:xfrm>
            <a:off x="195074" y="656198"/>
            <a:ext cx="6312052" cy="11423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>
                <a:solidFill>
                  <a:srgbClr val="00B0F0"/>
                </a:solidFill>
                <a:latin typeface="+mn-lt"/>
              </a:rPr>
              <a:t>DRIVEN – 3 R’S</a:t>
            </a:r>
          </a:p>
        </p:txBody>
      </p:sp>
    </p:spTree>
    <p:extLst>
      <p:ext uri="{BB962C8B-B14F-4D97-AF65-F5344CB8AC3E}">
        <p14:creationId xmlns:p14="http://schemas.microsoft.com/office/powerpoint/2010/main" val="25123180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design&#10;&#10;Description automatically generated">
            <a:extLst>
              <a:ext uri="{FF2B5EF4-FFF2-40B4-BE49-F238E27FC236}">
                <a16:creationId xmlns:a16="http://schemas.microsoft.com/office/drawing/2014/main" id="{516C228C-D5CA-E3A7-74C3-F93E546B2C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85" y="587017"/>
            <a:ext cx="11419367" cy="532375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948589E-2A62-DF5F-72C3-B6E0277FF68C}"/>
              </a:ext>
            </a:extLst>
          </p:cNvPr>
          <p:cNvSpPr/>
          <p:nvPr/>
        </p:nvSpPr>
        <p:spPr>
          <a:xfrm>
            <a:off x="361507" y="956930"/>
            <a:ext cx="5103628" cy="7655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4BB6E52-1E70-1AC6-74D7-97A6E8D114F3}"/>
              </a:ext>
            </a:extLst>
          </p:cNvPr>
          <p:cNvSpPr txBox="1">
            <a:spLocks/>
          </p:cNvSpPr>
          <p:nvPr/>
        </p:nvSpPr>
        <p:spPr>
          <a:xfrm>
            <a:off x="191385" y="768503"/>
            <a:ext cx="8034526" cy="11423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>
                <a:solidFill>
                  <a:srgbClr val="00B0F0"/>
                </a:solidFill>
                <a:latin typeface="+mn-lt"/>
              </a:rPr>
              <a:t>RELATIONAL – 3 R’S</a:t>
            </a:r>
          </a:p>
        </p:txBody>
      </p:sp>
    </p:spTree>
    <p:extLst>
      <p:ext uri="{BB962C8B-B14F-4D97-AF65-F5344CB8AC3E}">
        <p14:creationId xmlns:p14="http://schemas.microsoft.com/office/powerpoint/2010/main" val="39658479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font, design&#10;&#10;Description automatically generated">
            <a:extLst>
              <a:ext uri="{FF2B5EF4-FFF2-40B4-BE49-F238E27FC236}">
                <a16:creationId xmlns:a16="http://schemas.microsoft.com/office/drawing/2014/main" id="{E5E50602-48E4-8A6B-3D48-C75AFEBB25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316" y="663108"/>
            <a:ext cx="11419367" cy="527660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3623356-B39A-4581-C23D-A2F02D158EAF}"/>
              </a:ext>
            </a:extLst>
          </p:cNvPr>
          <p:cNvSpPr/>
          <p:nvPr/>
        </p:nvSpPr>
        <p:spPr>
          <a:xfrm>
            <a:off x="574158" y="956930"/>
            <a:ext cx="4061637" cy="8506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E2F21AE-C289-5FA2-F53E-FE81922A5AFB}"/>
              </a:ext>
            </a:extLst>
          </p:cNvPr>
          <p:cNvSpPr txBox="1">
            <a:spLocks/>
          </p:cNvSpPr>
          <p:nvPr/>
        </p:nvSpPr>
        <p:spPr>
          <a:xfrm>
            <a:off x="574158" y="663108"/>
            <a:ext cx="6060559" cy="11423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>
                <a:solidFill>
                  <a:srgbClr val="00B0F0"/>
                </a:solidFill>
                <a:latin typeface="+mn-lt"/>
              </a:rPr>
              <a:t>STEADY – 3 R’S</a:t>
            </a:r>
          </a:p>
        </p:txBody>
      </p:sp>
    </p:spTree>
    <p:extLst>
      <p:ext uri="{BB962C8B-B14F-4D97-AF65-F5344CB8AC3E}">
        <p14:creationId xmlns:p14="http://schemas.microsoft.com/office/powerpoint/2010/main" val="38175835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font&#10;&#10;Description automatically generated">
            <a:extLst>
              <a:ext uri="{FF2B5EF4-FFF2-40B4-BE49-F238E27FC236}">
                <a16:creationId xmlns:a16="http://schemas.microsoft.com/office/drawing/2014/main" id="{D15310DB-4972-1788-6281-6FD6A86A59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949" y="1775150"/>
            <a:ext cx="11398102" cy="4165853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A57C63E-69AB-245A-8939-110DE8CA20FB}"/>
              </a:ext>
            </a:extLst>
          </p:cNvPr>
          <p:cNvSpPr txBox="1">
            <a:spLocks/>
          </p:cNvSpPr>
          <p:nvPr/>
        </p:nvSpPr>
        <p:spPr>
          <a:xfrm>
            <a:off x="574158" y="663108"/>
            <a:ext cx="7293935" cy="11423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>
                <a:solidFill>
                  <a:srgbClr val="00B0F0"/>
                </a:solidFill>
                <a:latin typeface="+mn-lt"/>
              </a:rPr>
              <a:t>ACCURATE – 3 R’S</a:t>
            </a:r>
          </a:p>
        </p:txBody>
      </p:sp>
    </p:spTree>
    <p:extLst>
      <p:ext uri="{BB962C8B-B14F-4D97-AF65-F5344CB8AC3E}">
        <p14:creationId xmlns:p14="http://schemas.microsoft.com/office/powerpoint/2010/main" val="7934397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2763F6F-C683-4048-BB44-7061721F2B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576" y="813027"/>
            <a:ext cx="10334847" cy="49115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57A4789-5B3C-DE50-EC87-A29CA392D21D}"/>
              </a:ext>
            </a:extLst>
          </p:cNvPr>
          <p:cNvSpPr txBox="1"/>
          <p:nvPr/>
        </p:nvSpPr>
        <p:spPr>
          <a:xfrm>
            <a:off x="9114193" y="85060"/>
            <a:ext cx="29604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KEYS TO MOTIVATING</a:t>
            </a:r>
          </a:p>
        </p:txBody>
      </p:sp>
    </p:spTree>
    <p:extLst>
      <p:ext uri="{BB962C8B-B14F-4D97-AF65-F5344CB8AC3E}">
        <p14:creationId xmlns:p14="http://schemas.microsoft.com/office/powerpoint/2010/main" val="3214305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C09A81-8B5C-9230-F28D-799D01E652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293" y="884700"/>
            <a:ext cx="10781414" cy="5088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625413-AFCD-58C8-BDB2-007DAD24B16E}"/>
              </a:ext>
            </a:extLst>
          </p:cNvPr>
          <p:cNvSpPr txBox="1"/>
          <p:nvPr/>
        </p:nvSpPr>
        <p:spPr>
          <a:xfrm>
            <a:off x="9283581" y="0"/>
            <a:ext cx="25126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ACTION PLAN</a:t>
            </a:r>
          </a:p>
        </p:txBody>
      </p:sp>
    </p:spTree>
    <p:extLst>
      <p:ext uri="{BB962C8B-B14F-4D97-AF65-F5344CB8AC3E}">
        <p14:creationId xmlns:p14="http://schemas.microsoft.com/office/powerpoint/2010/main" val="179241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, screenshot, font, white&#10;&#10;Description automatically generated">
            <a:extLst>
              <a:ext uri="{FF2B5EF4-FFF2-40B4-BE49-F238E27FC236}">
                <a16:creationId xmlns:a16="http://schemas.microsoft.com/office/drawing/2014/main" id="{421992C6-DD32-C665-5A11-156AB1DFAE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3070563"/>
            <a:ext cx="11934354" cy="2168702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657360E-751B-BD1E-58BA-58736090F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7665" y="796921"/>
            <a:ext cx="4194089" cy="2168702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rgbClr val="00B0F0"/>
                </a:solidFill>
                <a:latin typeface="+mn-lt"/>
              </a:rPr>
              <a:t>PROBLEM </a:t>
            </a:r>
            <a:br>
              <a:rPr lang="en-US" sz="5400" b="1" dirty="0">
                <a:solidFill>
                  <a:srgbClr val="00B0F0"/>
                </a:solidFill>
                <a:latin typeface="+mn-lt"/>
              </a:rPr>
            </a:br>
            <a:r>
              <a:rPr lang="en-US" sz="5400" b="1" dirty="0">
                <a:solidFill>
                  <a:srgbClr val="00B0F0"/>
                </a:solidFill>
                <a:latin typeface="+mn-lt"/>
              </a:rPr>
              <a:t>SOLVING</a:t>
            </a:r>
          </a:p>
        </p:txBody>
      </p:sp>
    </p:spTree>
    <p:extLst>
      <p:ext uri="{BB962C8B-B14F-4D97-AF65-F5344CB8AC3E}">
        <p14:creationId xmlns:p14="http://schemas.microsoft.com/office/powerpoint/2010/main" val="28154726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person, silhouette, sky&#10;&#10;Description automatically generated">
            <a:extLst>
              <a:ext uri="{FF2B5EF4-FFF2-40B4-BE49-F238E27FC236}">
                <a16:creationId xmlns:a16="http://schemas.microsoft.com/office/drawing/2014/main" id="{23844230-AD22-33E0-6E1A-8ECCD98202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49" b="7113"/>
          <a:stretch/>
        </p:blipFill>
        <p:spPr>
          <a:xfrm>
            <a:off x="0" y="2376807"/>
            <a:ext cx="12192000" cy="361995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02E8088-F02B-97A4-02E2-DF9AB613F75C}"/>
              </a:ext>
            </a:extLst>
          </p:cNvPr>
          <p:cNvSpPr txBox="1">
            <a:spLocks/>
          </p:cNvSpPr>
          <p:nvPr/>
        </p:nvSpPr>
        <p:spPr>
          <a:xfrm>
            <a:off x="2571307" y="1045727"/>
            <a:ext cx="7049386" cy="10015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>
                <a:solidFill>
                  <a:schemeClr val="bg1"/>
                </a:solidFill>
                <a:latin typeface="+mn-lt"/>
              </a:rPr>
              <a:t>BUILDING EFFECTIVE </a:t>
            </a:r>
            <a:br>
              <a:rPr lang="en-US" sz="6000" dirty="0">
                <a:solidFill>
                  <a:schemeClr val="bg1"/>
                </a:solidFill>
                <a:latin typeface="+mn-lt"/>
              </a:rPr>
            </a:br>
            <a:r>
              <a:rPr lang="en-US" sz="6000" b="1" dirty="0">
                <a:solidFill>
                  <a:schemeClr val="bg1"/>
                </a:solidFill>
                <a:latin typeface="+mn-lt"/>
              </a:rPr>
              <a:t>COMMUNICATION</a:t>
            </a:r>
          </a:p>
        </p:txBody>
      </p:sp>
    </p:spTree>
    <p:extLst>
      <p:ext uri="{BB962C8B-B14F-4D97-AF65-F5344CB8AC3E}">
        <p14:creationId xmlns:p14="http://schemas.microsoft.com/office/powerpoint/2010/main" val="5772440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761B9B61-F48B-F7BB-EA6E-91B18F5354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0391" y="856603"/>
            <a:ext cx="6071217" cy="51447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B60CD4-7E3C-DCA1-CCFF-CF300D8BF18F}"/>
              </a:ext>
            </a:extLst>
          </p:cNvPr>
          <p:cNvSpPr txBox="1"/>
          <p:nvPr/>
        </p:nvSpPr>
        <p:spPr>
          <a:xfrm>
            <a:off x="9480173" y="-63795"/>
            <a:ext cx="21536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KEYS TO 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COMMUNICATION</a:t>
            </a:r>
          </a:p>
        </p:txBody>
      </p:sp>
    </p:spTree>
    <p:extLst>
      <p:ext uri="{BB962C8B-B14F-4D97-AF65-F5344CB8AC3E}">
        <p14:creationId xmlns:p14="http://schemas.microsoft.com/office/powerpoint/2010/main" val="20634957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19C63-E56C-7662-2502-2F5879EAF7B2}"/>
              </a:ext>
            </a:extLst>
          </p:cNvPr>
          <p:cNvSpPr txBox="1">
            <a:spLocks/>
          </p:cNvSpPr>
          <p:nvPr/>
        </p:nvSpPr>
        <p:spPr>
          <a:xfrm>
            <a:off x="1007969" y="1581443"/>
            <a:ext cx="10176062" cy="11423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>
                <a:solidFill>
                  <a:srgbClr val="00B0F0"/>
                </a:solidFill>
                <a:latin typeface="+mn-lt"/>
              </a:rPr>
              <a:t>BREAKOUT ACTIVITY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CED97D-22B2-AA3E-1E18-17C62AF3475D}"/>
              </a:ext>
            </a:extLst>
          </p:cNvPr>
          <p:cNvSpPr txBox="1"/>
          <p:nvPr/>
        </p:nvSpPr>
        <p:spPr>
          <a:xfrm>
            <a:off x="1197223" y="3156969"/>
            <a:ext cx="97975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/>
              <a:t>“Keys to Communication”</a:t>
            </a:r>
          </a:p>
        </p:txBody>
      </p:sp>
    </p:spTree>
    <p:extLst>
      <p:ext uri="{BB962C8B-B14F-4D97-AF65-F5344CB8AC3E}">
        <p14:creationId xmlns:p14="http://schemas.microsoft.com/office/powerpoint/2010/main" val="37608174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2AAB3-8485-0A10-1862-F00561815F98}"/>
              </a:ext>
            </a:extLst>
          </p:cNvPr>
          <p:cNvSpPr txBox="1">
            <a:spLocks/>
          </p:cNvSpPr>
          <p:nvPr/>
        </p:nvSpPr>
        <p:spPr>
          <a:xfrm>
            <a:off x="1" y="986019"/>
            <a:ext cx="12192000" cy="11423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>
                <a:solidFill>
                  <a:srgbClr val="00B0F0"/>
                </a:solidFill>
                <a:latin typeface="+mn-lt"/>
              </a:rPr>
              <a:t>NONVERBAL COMMUNICATION</a:t>
            </a:r>
          </a:p>
        </p:txBody>
      </p:sp>
      <p:pic>
        <p:nvPicPr>
          <p:cNvPr id="4" name="Picture 3" descr="A picture containing text, diagram, font, graphics&#10;&#10;Description automatically generated">
            <a:extLst>
              <a:ext uri="{FF2B5EF4-FFF2-40B4-BE49-F238E27FC236}">
                <a16:creationId xmlns:a16="http://schemas.microsoft.com/office/drawing/2014/main" id="{5DBEC485-8F24-C21B-F48B-76926574B3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4968" y="1924991"/>
            <a:ext cx="6422064" cy="394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7366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62025-0E88-AC97-2DAE-5185C710E9CB}"/>
              </a:ext>
            </a:extLst>
          </p:cNvPr>
          <p:cNvSpPr txBox="1">
            <a:spLocks/>
          </p:cNvSpPr>
          <p:nvPr/>
        </p:nvSpPr>
        <p:spPr>
          <a:xfrm>
            <a:off x="1007969" y="1517648"/>
            <a:ext cx="10176062" cy="11423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>
                <a:solidFill>
                  <a:srgbClr val="00B0F0"/>
                </a:solidFill>
                <a:latin typeface="+mn-lt"/>
              </a:rPr>
              <a:t>YOU’RE GETTING ROBBED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1AE8B6-95AB-F974-98C8-90C3D3829DCA}"/>
              </a:ext>
            </a:extLst>
          </p:cNvPr>
          <p:cNvSpPr txBox="1"/>
          <p:nvPr/>
        </p:nvSpPr>
        <p:spPr>
          <a:xfrm>
            <a:off x="1918927" y="3178234"/>
            <a:ext cx="83541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/>
              <a:t>“INSERT VIDEO HERE”</a:t>
            </a:r>
          </a:p>
        </p:txBody>
      </p:sp>
    </p:spTree>
    <p:extLst>
      <p:ext uri="{BB962C8B-B14F-4D97-AF65-F5344CB8AC3E}">
        <p14:creationId xmlns:p14="http://schemas.microsoft.com/office/powerpoint/2010/main" val="17246771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62025-0E88-AC97-2DAE-5185C710E9CB}"/>
              </a:ext>
            </a:extLst>
          </p:cNvPr>
          <p:cNvSpPr txBox="1">
            <a:spLocks/>
          </p:cNvSpPr>
          <p:nvPr/>
        </p:nvSpPr>
        <p:spPr>
          <a:xfrm>
            <a:off x="1007969" y="1517648"/>
            <a:ext cx="10176062" cy="11423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>
                <a:solidFill>
                  <a:srgbClr val="00B0F0"/>
                </a:solidFill>
                <a:latin typeface="+mn-lt"/>
              </a:rPr>
              <a:t>THE POWER OF EMPATHY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1AE8B6-95AB-F974-98C8-90C3D3829DCA}"/>
              </a:ext>
            </a:extLst>
          </p:cNvPr>
          <p:cNvSpPr txBox="1"/>
          <p:nvPr/>
        </p:nvSpPr>
        <p:spPr>
          <a:xfrm>
            <a:off x="1918927" y="3178234"/>
            <a:ext cx="83541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/>
              <a:t>“INSERT VIDEO HERE”</a:t>
            </a:r>
          </a:p>
        </p:txBody>
      </p:sp>
    </p:spTree>
    <p:extLst>
      <p:ext uri="{BB962C8B-B14F-4D97-AF65-F5344CB8AC3E}">
        <p14:creationId xmlns:p14="http://schemas.microsoft.com/office/powerpoint/2010/main" val="18412892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font, screenshot, algebra&#10;&#10;Description automatically generated">
            <a:extLst>
              <a:ext uri="{FF2B5EF4-FFF2-40B4-BE49-F238E27FC236}">
                <a16:creationId xmlns:a16="http://schemas.microsoft.com/office/drawing/2014/main" id="{21225272-D7C3-3877-8CB0-F9F0B1E89C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15767"/>
            <a:ext cx="12150013" cy="331819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8B4BD5B-5BAD-06F0-2AF9-BB48B2D3E8E5}"/>
              </a:ext>
            </a:extLst>
          </p:cNvPr>
          <p:cNvSpPr txBox="1">
            <a:spLocks/>
          </p:cNvSpPr>
          <p:nvPr/>
        </p:nvSpPr>
        <p:spPr>
          <a:xfrm>
            <a:off x="594881" y="773369"/>
            <a:ext cx="13950459" cy="11423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>
                <a:solidFill>
                  <a:srgbClr val="00B0F0"/>
                </a:solidFill>
                <a:latin typeface="+mn-lt"/>
              </a:rPr>
              <a:t>THE EMPATHTIC COMMUNICATION</a:t>
            </a:r>
          </a:p>
        </p:txBody>
      </p:sp>
    </p:spTree>
    <p:extLst>
      <p:ext uri="{BB962C8B-B14F-4D97-AF65-F5344CB8AC3E}">
        <p14:creationId xmlns:p14="http://schemas.microsoft.com/office/powerpoint/2010/main" val="19084382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font, algebra, receipt&#10;&#10;Description automatically generated">
            <a:extLst>
              <a:ext uri="{FF2B5EF4-FFF2-40B4-BE49-F238E27FC236}">
                <a16:creationId xmlns:a16="http://schemas.microsoft.com/office/drawing/2014/main" id="{5E3E7B5C-7F2C-AF11-2309-652129E663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925" y="1544559"/>
            <a:ext cx="11522149" cy="441841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5B900CE-243B-E919-6B2C-A0F3813B9E3E}"/>
              </a:ext>
            </a:extLst>
          </p:cNvPr>
          <p:cNvSpPr txBox="1">
            <a:spLocks/>
          </p:cNvSpPr>
          <p:nvPr/>
        </p:nvSpPr>
        <p:spPr>
          <a:xfrm>
            <a:off x="334925" y="641746"/>
            <a:ext cx="11522149" cy="11423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rgbClr val="00B0F0"/>
                </a:solidFill>
                <a:latin typeface="+mn-lt"/>
              </a:rPr>
              <a:t>HOW EMPATHTIC COMMUNICATION WORKS</a:t>
            </a:r>
          </a:p>
        </p:txBody>
      </p:sp>
    </p:spTree>
    <p:extLst>
      <p:ext uri="{BB962C8B-B14F-4D97-AF65-F5344CB8AC3E}">
        <p14:creationId xmlns:p14="http://schemas.microsoft.com/office/powerpoint/2010/main" val="23206498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461E5-E5CF-C1AF-F0D5-EBAF0CD2B38C}"/>
              </a:ext>
            </a:extLst>
          </p:cNvPr>
          <p:cNvSpPr txBox="1">
            <a:spLocks/>
          </p:cNvSpPr>
          <p:nvPr/>
        </p:nvSpPr>
        <p:spPr>
          <a:xfrm>
            <a:off x="334925" y="641746"/>
            <a:ext cx="11522149" cy="11423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rgbClr val="00B0F0"/>
                </a:solidFill>
                <a:latin typeface="+mn-lt"/>
              </a:rPr>
              <a:t>HOW EMPATHTIC COMMUNICATION WORKS</a:t>
            </a:r>
          </a:p>
        </p:txBody>
      </p:sp>
      <p:pic>
        <p:nvPicPr>
          <p:cNvPr id="5" name="Picture 4" descr="A picture containing text, font, screenshot, algebra&#10;&#10;Description automatically generated">
            <a:extLst>
              <a:ext uri="{FF2B5EF4-FFF2-40B4-BE49-F238E27FC236}">
                <a16:creationId xmlns:a16="http://schemas.microsoft.com/office/drawing/2014/main" id="{D9F859E7-F537-50A9-5673-D380247820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463" y="1605488"/>
            <a:ext cx="11857074" cy="437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6622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32B12-59DA-C347-0C5D-0A58C107CD64}"/>
              </a:ext>
            </a:extLst>
          </p:cNvPr>
          <p:cNvSpPr txBox="1">
            <a:spLocks/>
          </p:cNvSpPr>
          <p:nvPr/>
        </p:nvSpPr>
        <p:spPr>
          <a:xfrm>
            <a:off x="334925" y="641746"/>
            <a:ext cx="11522149" cy="11423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rgbClr val="00B0F0"/>
                </a:solidFill>
                <a:latin typeface="+mn-lt"/>
              </a:rPr>
              <a:t>HOW EMPATHTIC COMMUNICATION WORKS</a:t>
            </a:r>
          </a:p>
        </p:txBody>
      </p:sp>
      <p:pic>
        <p:nvPicPr>
          <p:cNvPr id="4" name="Picture 3" descr="A screenshot of a chat&#10;&#10;Description automatically generated with low confidence">
            <a:extLst>
              <a:ext uri="{FF2B5EF4-FFF2-40B4-BE49-F238E27FC236}">
                <a16:creationId xmlns:a16="http://schemas.microsoft.com/office/drawing/2014/main" id="{03F5EA1D-1D8B-1019-356C-D17E6BEED6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110" y="1626527"/>
            <a:ext cx="11291777" cy="4323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2661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, screenshot, font, white&#10;&#10;Description automatically generated">
            <a:extLst>
              <a:ext uri="{FF2B5EF4-FFF2-40B4-BE49-F238E27FC236}">
                <a16:creationId xmlns:a16="http://schemas.microsoft.com/office/drawing/2014/main" id="{D7028098-B086-3255-D4B9-63742150BA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4237" y="2854411"/>
            <a:ext cx="11907311" cy="2298357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FEC806E-30AD-4258-3D1A-0E85F406B115}"/>
              </a:ext>
            </a:extLst>
          </p:cNvPr>
          <p:cNvSpPr txBox="1">
            <a:spLocks/>
          </p:cNvSpPr>
          <p:nvPr/>
        </p:nvSpPr>
        <p:spPr>
          <a:xfrm>
            <a:off x="3830080" y="1304239"/>
            <a:ext cx="453184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solidFill>
                  <a:srgbClr val="00B0F0"/>
                </a:solidFill>
                <a:latin typeface="+mn-lt"/>
              </a:rPr>
              <a:t>INFLUENCING OTHERS</a:t>
            </a:r>
          </a:p>
        </p:txBody>
      </p:sp>
    </p:spTree>
    <p:extLst>
      <p:ext uri="{BB962C8B-B14F-4D97-AF65-F5344CB8AC3E}">
        <p14:creationId xmlns:p14="http://schemas.microsoft.com/office/powerpoint/2010/main" val="19232072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62025-0E88-AC97-2DAE-5185C710E9CB}"/>
              </a:ext>
            </a:extLst>
          </p:cNvPr>
          <p:cNvSpPr txBox="1">
            <a:spLocks/>
          </p:cNvSpPr>
          <p:nvPr/>
        </p:nvSpPr>
        <p:spPr>
          <a:xfrm>
            <a:off x="0" y="2054017"/>
            <a:ext cx="12418828" cy="11423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>
                <a:solidFill>
                  <a:srgbClr val="00B0F0"/>
                </a:solidFill>
                <a:latin typeface="+mn-lt"/>
              </a:rPr>
              <a:t>EMPATHETIC </a:t>
            </a:r>
          </a:p>
          <a:p>
            <a:pPr algn="ctr"/>
            <a:r>
              <a:rPr lang="en-US" sz="7200" b="1" dirty="0">
                <a:solidFill>
                  <a:srgbClr val="00B0F0"/>
                </a:solidFill>
                <a:latin typeface="+mn-lt"/>
              </a:rPr>
              <a:t>COMMUNICATION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1AE8B6-95AB-F974-98C8-90C3D3829DCA}"/>
              </a:ext>
            </a:extLst>
          </p:cNvPr>
          <p:cNvSpPr txBox="1"/>
          <p:nvPr/>
        </p:nvSpPr>
        <p:spPr>
          <a:xfrm>
            <a:off x="4195033" y="3661585"/>
            <a:ext cx="425558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/>
              <a:t>“ACTIVITY”</a:t>
            </a:r>
          </a:p>
        </p:txBody>
      </p:sp>
    </p:spTree>
    <p:extLst>
      <p:ext uri="{BB962C8B-B14F-4D97-AF65-F5344CB8AC3E}">
        <p14:creationId xmlns:p14="http://schemas.microsoft.com/office/powerpoint/2010/main" val="23470966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ransport, army, outdoor, helicopter rotor&#10;&#10;Description automatically generated">
            <a:extLst>
              <a:ext uri="{FF2B5EF4-FFF2-40B4-BE49-F238E27FC236}">
                <a16:creationId xmlns:a16="http://schemas.microsoft.com/office/drawing/2014/main" id="{13D5FD6B-C9A3-65A7-4827-3F563590ED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412"/>
          <a:stretch/>
        </p:blipFill>
        <p:spPr>
          <a:xfrm>
            <a:off x="0" y="2374973"/>
            <a:ext cx="12192000" cy="360052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C84DE84-E104-B483-7036-60E642B77378}"/>
              </a:ext>
            </a:extLst>
          </p:cNvPr>
          <p:cNvSpPr txBox="1">
            <a:spLocks/>
          </p:cNvSpPr>
          <p:nvPr/>
        </p:nvSpPr>
        <p:spPr>
          <a:xfrm>
            <a:off x="0" y="1045727"/>
            <a:ext cx="12191999" cy="10015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>
                <a:solidFill>
                  <a:schemeClr val="bg1"/>
                </a:solidFill>
                <a:latin typeface="+mn-lt"/>
              </a:rPr>
              <a:t>CREATING COLLABORATION THROUGH</a:t>
            </a:r>
            <a:br>
              <a:rPr lang="en-US" sz="6000" dirty="0">
                <a:solidFill>
                  <a:schemeClr val="bg1"/>
                </a:solidFill>
                <a:latin typeface="+mn-lt"/>
              </a:rPr>
            </a:br>
            <a:r>
              <a:rPr lang="en-US" sz="6000" b="1" dirty="0">
                <a:solidFill>
                  <a:schemeClr val="bg1"/>
                </a:solidFill>
                <a:latin typeface="+mn-lt"/>
              </a:rPr>
              <a:t>CONFLICT</a:t>
            </a:r>
          </a:p>
        </p:txBody>
      </p:sp>
    </p:spTree>
    <p:extLst>
      <p:ext uri="{BB962C8B-B14F-4D97-AF65-F5344CB8AC3E}">
        <p14:creationId xmlns:p14="http://schemas.microsoft.com/office/powerpoint/2010/main" val="8708347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A07A473-E346-8137-8B2A-0DAF48C72A88}"/>
              </a:ext>
            </a:extLst>
          </p:cNvPr>
          <p:cNvSpPr txBox="1"/>
          <p:nvPr/>
        </p:nvSpPr>
        <p:spPr>
          <a:xfrm>
            <a:off x="947656" y="0"/>
            <a:ext cx="59538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WHAT WE WILL EXPLORE TODAY…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7E0676-AD61-C6BD-CAC4-B15068D8EB17}"/>
              </a:ext>
            </a:extLst>
          </p:cNvPr>
          <p:cNvSpPr txBox="1"/>
          <p:nvPr/>
        </p:nvSpPr>
        <p:spPr>
          <a:xfrm>
            <a:off x="391746" y="1305341"/>
            <a:ext cx="11408508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/>
              <a:t>CONFLICT PERSONAS</a:t>
            </a:r>
          </a:p>
          <a:p>
            <a:pPr algn="ctr"/>
            <a:endParaRPr lang="en-US" sz="5400" b="1" dirty="0"/>
          </a:p>
          <a:p>
            <a:pPr algn="ctr"/>
            <a:r>
              <a:rPr lang="en-US" sz="5400" b="1" dirty="0"/>
              <a:t>CONFLICT CONTAINED </a:t>
            </a:r>
          </a:p>
          <a:p>
            <a:pPr algn="ctr"/>
            <a:endParaRPr lang="en-US" sz="5400" b="1" dirty="0"/>
          </a:p>
          <a:p>
            <a:pPr algn="ctr"/>
            <a:r>
              <a:rPr lang="en-US" sz="5400" b="1" dirty="0"/>
              <a:t>GETTING STUCK: ACTIONS VS FEELINGS</a:t>
            </a:r>
          </a:p>
        </p:txBody>
      </p:sp>
    </p:spTree>
    <p:extLst>
      <p:ext uri="{BB962C8B-B14F-4D97-AF65-F5344CB8AC3E}">
        <p14:creationId xmlns:p14="http://schemas.microsoft.com/office/powerpoint/2010/main" val="30311146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62025-0E88-AC97-2DAE-5185C710E9CB}"/>
              </a:ext>
            </a:extLst>
          </p:cNvPr>
          <p:cNvSpPr txBox="1">
            <a:spLocks/>
          </p:cNvSpPr>
          <p:nvPr/>
        </p:nvSpPr>
        <p:spPr>
          <a:xfrm>
            <a:off x="2304431" y="1496383"/>
            <a:ext cx="7583138" cy="11423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>
                <a:solidFill>
                  <a:srgbClr val="00B0F0"/>
                </a:solidFill>
                <a:latin typeface="+mn-lt"/>
              </a:rPr>
              <a:t>DUEL AT THE MALL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1AE8B6-95AB-F974-98C8-90C3D3829DCA}"/>
              </a:ext>
            </a:extLst>
          </p:cNvPr>
          <p:cNvSpPr txBox="1"/>
          <p:nvPr/>
        </p:nvSpPr>
        <p:spPr>
          <a:xfrm>
            <a:off x="1918927" y="3178234"/>
            <a:ext cx="83541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/>
              <a:t>“INSERT VIDEO HERE”</a:t>
            </a:r>
          </a:p>
        </p:txBody>
      </p:sp>
    </p:spTree>
    <p:extLst>
      <p:ext uri="{BB962C8B-B14F-4D97-AF65-F5344CB8AC3E}">
        <p14:creationId xmlns:p14="http://schemas.microsoft.com/office/powerpoint/2010/main" val="25562546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ilhouette of two people pointing at each other&#10;&#10;Description automatically generated">
            <a:extLst>
              <a:ext uri="{FF2B5EF4-FFF2-40B4-BE49-F238E27FC236}">
                <a16:creationId xmlns:a16="http://schemas.microsoft.com/office/drawing/2014/main" id="{28E44FB6-EA68-30E0-50A8-39A702CD5A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3271" y="681075"/>
            <a:ext cx="6818729" cy="5166833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FB1BA6A-DBFA-3B8D-54D7-223D7FE3448C}"/>
              </a:ext>
            </a:extLst>
          </p:cNvPr>
          <p:cNvSpPr txBox="1">
            <a:spLocks/>
          </p:cNvSpPr>
          <p:nvPr/>
        </p:nvSpPr>
        <p:spPr>
          <a:xfrm>
            <a:off x="348041" y="2693292"/>
            <a:ext cx="5265950" cy="11423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000" b="1" dirty="0">
                <a:solidFill>
                  <a:srgbClr val="00B0F0"/>
                </a:solidFill>
                <a:latin typeface="+mn-lt"/>
              </a:rPr>
              <a:t>THE </a:t>
            </a:r>
          </a:p>
          <a:p>
            <a:pPr algn="ctr"/>
            <a:r>
              <a:rPr lang="en-US" sz="11000" b="1" dirty="0">
                <a:solidFill>
                  <a:srgbClr val="00B0F0"/>
                </a:solidFill>
                <a:latin typeface="+mn-lt"/>
              </a:rPr>
              <a:t>BLAME </a:t>
            </a:r>
          </a:p>
          <a:p>
            <a:pPr algn="ctr"/>
            <a:r>
              <a:rPr lang="en-US" sz="11000" b="1" dirty="0">
                <a:solidFill>
                  <a:srgbClr val="00B0F0"/>
                </a:solidFill>
                <a:latin typeface="+mn-lt"/>
              </a:rPr>
              <a:t>GAME</a:t>
            </a:r>
          </a:p>
        </p:txBody>
      </p:sp>
    </p:spTree>
    <p:extLst>
      <p:ext uri="{BB962C8B-B14F-4D97-AF65-F5344CB8AC3E}">
        <p14:creationId xmlns:p14="http://schemas.microsoft.com/office/powerpoint/2010/main" val="35672300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omestic cat, mammal, cat, small to medium-sized cats&#10;&#10;Description automatically generated">
            <a:extLst>
              <a:ext uri="{FF2B5EF4-FFF2-40B4-BE49-F238E27FC236}">
                <a16:creationId xmlns:a16="http://schemas.microsoft.com/office/drawing/2014/main" id="{92BBE01D-9975-9B17-9F4F-E0331496B0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639" y="1523542"/>
            <a:ext cx="6802769" cy="381091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3BCB1DC-6C72-2B67-8E3C-EAC819F9E34E}"/>
              </a:ext>
            </a:extLst>
          </p:cNvPr>
          <p:cNvSpPr txBox="1">
            <a:spLocks/>
          </p:cNvSpPr>
          <p:nvPr/>
        </p:nvSpPr>
        <p:spPr>
          <a:xfrm>
            <a:off x="6926050" y="2857801"/>
            <a:ext cx="5265950" cy="11423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000" b="1" dirty="0">
                <a:solidFill>
                  <a:srgbClr val="00B0F0"/>
                </a:solidFill>
                <a:latin typeface="+mn-lt"/>
              </a:rPr>
              <a:t>CAT </a:t>
            </a:r>
          </a:p>
          <a:p>
            <a:pPr algn="ctr"/>
            <a:r>
              <a:rPr lang="en-US" sz="11000" b="1" dirty="0">
                <a:solidFill>
                  <a:srgbClr val="00B0F0"/>
                </a:solidFill>
                <a:latin typeface="+mn-lt"/>
              </a:rPr>
              <a:t>AND </a:t>
            </a:r>
          </a:p>
          <a:p>
            <a:pPr algn="ctr"/>
            <a:r>
              <a:rPr lang="en-US" sz="11000" b="1" dirty="0">
                <a:solidFill>
                  <a:srgbClr val="00B0F0"/>
                </a:solidFill>
                <a:latin typeface="+mn-lt"/>
              </a:rPr>
              <a:t>MOUSE</a:t>
            </a:r>
          </a:p>
        </p:txBody>
      </p:sp>
    </p:spTree>
    <p:extLst>
      <p:ext uri="{BB962C8B-B14F-4D97-AF65-F5344CB8AC3E}">
        <p14:creationId xmlns:p14="http://schemas.microsoft.com/office/powerpoint/2010/main" val="333255954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2CF6C8-15D0-C5D1-30B5-750FA1D08E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2692" y="828750"/>
            <a:ext cx="7124700" cy="47752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C2BA9DE-7585-7935-16EA-DC5AE5C1F3EE}"/>
              </a:ext>
            </a:extLst>
          </p:cNvPr>
          <p:cNvSpPr txBox="1">
            <a:spLocks/>
          </p:cNvSpPr>
          <p:nvPr/>
        </p:nvSpPr>
        <p:spPr>
          <a:xfrm>
            <a:off x="-282824" y="2857801"/>
            <a:ext cx="5265950" cy="11423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0" b="1" dirty="0">
                <a:solidFill>
                  <a:srgbClr val="00B0F0"/>
                </a:solidFill>
                <a:latin typeface="+mn-lt"/>
              </a:rPr>
              <a:t>TEA</a:t>
            </a:r>
          </a:p>
          <a:p>
            <a:pPr algn="ctr"/>
            <a:r>
              <a:rPr lang="en-US" sz="14000" b="1" dirty="0">
                <a:solidFill>
                  <a:srgbClr val="00B0F0"/>
                </a:solidFill>
                <a:latin typeface="+mn-lt"/>
              </a:rPr>
              <a:t>POT</a:t>
            </a:r>
          </a:p>
        </p:txBody>
      </p:sp>
    </p:spTree>
    <p:extLst>
      <p:ext uri="{BB962C8B-B14F-4D97-AF65-F5344CB8AC3E}">
        <p14:creationId xmlns:p14="http://schemas.microsoft.com/office/powerpoint/2010/main" val="35969752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4579CC-45E0-4F45-216D-88AE65266D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441" y="1327150"/>
            <a:ext cx="6311900" cy="42037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C0EE977-7C56-E54E-0B5E-1716A0AB936D}"/>
              </a:ext>
            </a:extLst>
          </p:cNvPr>
          <p:cNvSpPr txBox="1">
            <a:spLocks/>
          </p:cNvSpPr>
          <p:nvPr/>
        </p:nvSpPr>
        <p:spPr>
          <a:xfrm>
            <a:off x="6096000" y="2857801"/>
            <a:ext cx="6598564" cy="11423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0" b="1" dirty="0">
                <a:solidFill>
                  <a:srgbClr val="00B0F0"/>
                </a:solidFill>
                <a:latin typeface="+mn-lt"/>
              </a:rPr>
              <a:t>THE</a:t>
            </a:r>
          </a:p>
          <a:p>
            <a:pPr algn="ctr"/>
            <a:r>
              <a:rPr lang="en-US" sz="14000" b="1" dirty="0">
                <a:solidFill>
                  <a:srgbClr val="00B0F0"/>
                </a:solidFill>
                <a:latin typeface="+mn-lt"/>
              </a:rPr>
              <a:t>FREEZE</a:t>
            </a:r>
          </a:p>
          <a:p>
            <a:pPr algn="ctr"/>
            <a:r>
              <a:rPr lang="en-US" sz="14000" b="1" dirty="0">
                <a:solidFill>
                  <a:srgbClr val="00B0F0"/>
                </a:solidFill>
                <a:latin typeface="+mn-lt"/>
              </a:rPr>
              <a:t>OUT</a:t>
            </a:r>
          </a:p>
        </p:txBody>
      </p:sp>
    </p:spTree>
    <p:extLst>
      <p:ext uri="{BB962C8B-B14F-4D97-AF65-F5344CB8AC3E}">
        <p14:creationId xmlns:p14="http://schemas.microsoft.com/office/powerpoint/2010/main" val="16454913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60D3D22-DDB1-5055-A098-D025644BBD01}"/>
              </a:ext>
            </a:extLst>
          </p:cNvPr>
          <p:cNvSpPr txBox="1">
            <a:spLocks/>
          </p:cNvSpPr>
          <p:nvPr/>
        </p:nvSpPr>
        <p:spPr>
          <a:xfrm>
            <a:off x="0" y="2054017"/>
            <a:ext cx="12418828" cy="11423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>
                <a:solidFill>
                  <a:srgbClr val="00B0F0"/>
                </a:solidFill>
                <a:latin typeface="+mn-lt"/>
              </a:rPr>
              <a:t>CONFLICT &amp; YOUR PERSONALITY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843F6F-F4A5-D484-A6EE-2512A3168167}"/>
              </a:ext>
            </a:extLst>
          </p:cNvPr>
          <p:cNvSpPr txBox="1"/>
          <p:nvPr/>
        </p:nvSpPr>
        <p:spPr>
          <a:xfrm>
            <a:off x="1090192" y="3665572"/>
            <a:ext cx="102384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/>
              <a:t>(Study Guide – Pages 3 &amp; 4</a:t>
            </a:r>
          </a:p>
        </p:txBody>
      </p:sp>
    </p:spTree>
    <p:extLst>
      <p:ext uri="{BB962C8B-B14F-4D97-AF65-F5344CB8AC3E}">
        <p14:creationId xmlns:p14="http://schemas.microsoft.com/office/powerpoint/2010/main" val="184433516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AD39F-93F4-635A-844F-D3D1EBE313EA}"/>
              </a:ext>
            </a:extLst>
          </p:cNvPr>
          <p:cNvSpPr txBox="1">
            <a:spLocks/>
          </p:cNvSpPr>
          <p:nvPr/>
        </p:nvSpPr>
        <p:spPr>
          <a:xfrm>
            <a:off x="-480967" y="906534"/>
            <a:ext cx="13153934" cy="11423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solidFill>
                  <a:srgbClr val="00B0F0"/>
                </a:solidFill>
                <a:latin typeface="+mn-lt"/>
              </a:rPr>
              <a:t>PUTTING OUT THE FIRE – TIME OUT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9D297B-FBC4-E740-C675-D58DF74FC2FA}"/>
              </a:ext>
            </a:extLst>
          </p:cNvPr>
          <p:cNvSpPr txBox="1"/>
          <p:nvPr/>
        </p:nvSpPr>
        <p:spPr>
          <a:xfrm>
            <a:off x="824304" y="2048932"/>
            <a:ext cx="4104393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143000" indent="-1143000">
              <a:buAutoNum type="arabicPeriod"/>
            </a:pPr>
            <a:r>
              <a:rPr lang="en-US" sz="4800" dirty="0"/>
              <a:t>Recognize</a:t>
            </a:r>
          </a:p>
          <a:p>
            <a:pPr marL="1143000" indent="-1143000">
              <a:buAutoNum type="arabicPeriod"/>
            </a:pPr>
            <a:r>
              <a:rPr lang="en-US" sz="4800" dirty="0"/>
              <a:t>Request</a:t>
            </a:r>
          </a:p>
          <a:p>
            <a:pPr marL="1143000" indent="-1143000">
              <a:buAutoNum type="arabicPeriod"/>
            </a:pPr>
            <a:r>
              <a:rPr lang="en-US" sz="4800" dirty="0"/>
              <a:t>Relax</a:t>
            </a:r>
          </a:p>
          <a:p>
            <a:pPr marL="1143000" indent="-1143000">
              <a:buAutoNum type="arabicPeriod"/>
            </a:pPr>
            <a:r>
              <a:rPr lang="en-US" sz="4800" dirty="0"/>
              <a:t>Remember</a:t>
            </a:r>
          </a:p>
          <a:p>
            <a:pPr marL="1143000" indent="-1143000">
              <a:buAutoNum type="arabicPeriod"/>
            </a:pPr>
            <a:r>
              <a:rPr lang="en-US" sz="4800" dirty="0"/>
              <a:t>Resume</a:t>
            </a:r>
          </a:p>
        </p:txBody>
      </p:sp>
    </p:spTree>
    <p:extLst>
      <p:ext uri="{BB962C8B-B14F-4D97-AF65-F5344CB8AC3E}">
        <p14:creationId xmlns:p14="http://schemas.microsoft.com/office/powerpoint/2010/main" val="22854696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C1D1FFE-8EF7-177A-C339-CF0A2CB8727C}"/>
              </a:ext>
            </a:extLst>
          </p:cNvPr>
          <p:cNvSpPr txBox="1">
            <a:spLocks/>
          </p:cNvSpPr>
          <p:nvPr/>
        </p:nvSpPr>
        <p:spPr>
          <a:xfrm>
            <a:off x="3830080" y="1254812"/>
            <a:ext cx="453184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solidFill>
                  <a:srgbClr val="00B0F0"/>
                </a:solidFill>
                <a:latin typeface="+mn-lt"/>
              </a:rPr>
              <a:t>REACTING TO CHANGE</a:t>
            </a:r>
          </a:p>
        </p:txBody>
      </p:sp>
      <p:pic>
        <p:nvPicPr>
          <p:cNvPr id="7" name="Picture 6" descr="A picture containing text, screenshot, font, white&#10;&#10;Description automatically generated">
            <a:extLst>
              <a:ext uri="{FF2B5EF4-FFF2-40B4-BE49-F238E27FC236}">
                <a16:creationId xmlns:a16="http://schemas.microsoft.com/office/drawing/2014/main" id="{7EE6A132-EE65-D9AA-6870-DCA17A8CB6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483" y="2976949"/>
            <a:ext cx="11885998" cy="241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61953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E9C3D8-5C5F-1E98-6E8D-D74A52BD8B42}"/>
              </a:ext>
            </a:extLst>
          </p:cNvPr>
          <p:cNvSpPr txBox="1"/>
          <p:nvPr/>
        </p:nvSpPr>
        <p:spPr>
          <a:xfrm>
            <a:off x="947656" y="0"/>
            <a:ext cx="50575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WHERE DO YOU GET STUCK?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BDF7E4-7BAE-5789-5798-8A8CE049A439}"/>
              </a:ext>
            </a:extLst>
          </p:cNvPr>
          <p:cNvSpPr txBox="1"/>
          <p:nvPr/>
        </p:nvSpPr>
        <p:spPr>
          <a:xfrm>
            <a:off x="768362" y="1093694"/>
            <a:ext cx="8972456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SSG Jones says…</a:t>
            </a:r>
          </a:p>
          <a:p>
            <a:endParaRPr lang="en-US" sz="3200" b="1" dirty="0"/>
          </a:p>
          <a:p>
            <a:r>
              <a:rPr lang="en-US" sz="3200" b="1" dirty="0"/>
              <a:t>“I get stuck when you _______________________ ,</a:t>
            </a:r>
          </a:p>
          <a:p>
            <a:endParaRPr lang="en-US" sz="3200" b="1" dirty="0"/>
          </a:p>
          <a:p>
            <a:r>
              <a:rPr lang="en-US" sz="3200" b="1" dirty="0"/>
              <a:t>When I get stuck, I feel_______________________ ,</a:t>
            </a:r>
          </a:p>
          <a:p>
            <a:endParaRPr lang="en-US" sz="3200" b="1" dirty="0"/>
          </a:p>
          <a:p>
            <a:r>
              <a:rPr lang="en-US" sz="3200" b="1" dirty="0"/>
              <a:t>When I feel this way, I _______________________ ,</a:t>
            </a:r>
          </a:p>
          <a:p>
            <a:endParaRPr lang="en-US" sz="3200" b="1" dirty="0"/>
          </a:p>
          <a:p>
            <a:r>
              <a:rPr lang="en-US" sz="3200" b="1" dirty="0"/>
              <a:t>How does this impact you? </a:t>
            </a:r>
          </a:p>
          <a:p>
            <a:endParaRPr lang="en-US" sz="3200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2CFCBF1-7E95-F91B-5D80-C0F9ACB67E1C}"/>
              </a:ext>
            </a:extLst>
          </p:cNvPr>
          <p:cNvSpPr/>
          <p:nvPr/>
        </p:nvSpPr>
        <p:spPr>
          <a:xfrm>
            <a:off x="8075072" y="5298140"/>
            <a:ext cx="519953" cy="519953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BEB5D1-7AC6-AD7E-D6B3-905AD66BFACF}"/>
              </a:ext>
            </a:extLst>
          </p:cNvPr>
          <p:cNvSpPr/>
          <p:nvPr/>
        </p:nvSpPr>
        <p:spPr>
          <a:xfrm>
            <a:off x="5626017" y="5298141"/>
            <a:ext cx="519953" cy="51995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5B4C58-1B8F-A6A8-99C4-0D228FA0BD08}"/>
              </a:ext>
            </a:extLst>
          </p:cNvPr>
          <p:cNvSpPr txBox="1"/>
          <p:nvPr/>
        </p:nvSpPr>
        <p:spPr>
          <a:xfrm>
            <a:off x="6216254" y="5278143"/>
            <a:ext cx="17271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- ACTION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FA22B1-97A0-9FFD-6956-A5C206DB6D6B}"/>
              </a:ext>
            </a:extLst>
          </p:cNvPr>
          <p:cNvSpPr txBox="1"/>
          <p:nvPr/>
        </p:nvSpPr>
        <p:spPr>
          <a:xfrm>
            <a:off x="8726704" y="5271893"/>
            <a:ext cx="20008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- FEELINGS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2DD4B9-64D5-BC6C-A265-56BB7AA9AA15}"/>
              </a:ext>
            </a:extLst>
          </p:cNvPr>
          <p:cNvSpPr txBox="1"/>
          <p:nvPr/>
        </p:nvSpPr>
        <p:spPr>
          <a:xfrm>
            <a:off x="4762447" y="1916378"/>
            <a:ext cx="41013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RAISE YOUR INTENSITY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9B8A4C-E07B-351E-D5E2-DA2469476506}"/>
              </a:ext>
            </a:extLst>
          </p:cNvPr>
          <p:cNvSpPr txBox="1"/>
          <p:nvPr/>
        </p:nvSpPr>
        <p:spPr>
          <a:xfrm>
            <a:off x="4762447" y="2900757"/>
            <a:ext cx="29478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OVERWHELMED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F72888-8409-593B-A0E8-4925E7831706}"/>
              </a:ext>
            </a:extLst>
          </p:cNvPr>
          <p:cNvSpPr txBox="1"/>
          <p:nvPr/>
        </p:nvSpPr>
        <p:spPr>
          <a:xfrm>
            <a:off x="4762446" y="3893769"/>
            <a:ext cx="45757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SHUT DOWN/DON’T ENGAGE</a:t>
            </a:r>
          </a:p>
        </p:txBody>
      </p:sp>
    </p:spTree>
    <p:extLst>
      <p:ext uri="{BB962C8B-B14F-4D97-AF65-F5344CB8AC3E}">
        <p14:creationId xmlns:p14="http://schemas.microsoft.com/office/powerpoint/2010/main" val="402225536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E9C3D8-5C5F-1E98-6E8D-D74A52BD8B42}"/>
              </a:ext>
            </a:extLst>
          </p:cNvPr>
          <p:cNvSpPr txBox="1"/>
          <p:nvPr/>
        </p:nvSpPr>
        <p:spPr>
          <a:xfrm>
            <a:off x="947656" y="0"/>
            <a:ext cx="50575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WHERE DO YOU GET STUCK?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BDF7E4-7BAE-5789-5798-8A8CE049A439}"/>
              </a:ext>
            </a:extLst>
          </p:cNvPr>
          <p:cNvSpPr txBox="1"/>
          <p:nvPr/>
        </p:nvSpPr>
        <p:spPr>
          <a:xfrm>
            <a:off x="768362" y="1093694"/>
            <a:ext cx="8972456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SSG Smith says…</a:t>
            </a:r>
          </a:p>
          <a:p>
            <a:endParaRPr lang="en-US" sz="3200" b="1" dirty="0"/>
          </a:p>
          <a:p>
            <a:r>
              <a:rPr lang="en-US" sz="3200" b="1" dirty="0"/>
              <a:t>“I get stuck when you _______________________ ,</a:t>
            </a:r>
          </a:p>
          <a:p>
            <a:endParaRPr lang="en-US" sz="3200" b="1" dirty="0"/>
          </a:p>
          <a:p>
            <a:r>
              <a:rPr lang="en-US" sz="3200" b="1" dirty="0"/>
              <a:t>When I get stuck, I feel_______________________ ,</a:t>
            </a:r>
          </a:p>
          <a:p>
            <a:endParaRPr lang="en-US" sz="3200" b="1" dirty="0"/>
          </a:p>
          <a:p>
            <a:r>
              <a:rPr lang="en-US" sz="3200" b="1" dirty="0"/>
              <a:t>When I feel this way, I _______________________ ,</a:t>
            </a:r>
          </a:p>
          <a:p>
            <a:endParaRPr lang="en-US" sz="3200" b="1" dirty="0"/>
          </a:p>
          <a:p>
            <a:r>
              <a:rPr lang="en-US" sz="3200" b="1" dirty="0"/>
              <a:t>How does this impact you? </a:t>
            </a:r>
          </a:p>
          <a:p>
            <a:endParaRPr lang="en-US" sz="3200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2CFCBF1-7E95-F91B-5D80-C0F9ACB67E1C}"/>
              </a:ext>
            </a:extLst>
          </p:cNvPr>
          <p:cNvSpPr/>
          <p:nvPr/>
        </p:nvSpPr>
        <p:spPr>
          <a:xfrm>
            <a:off x="8075072" y="5298140"/>
            <a:ext cx="519953" cy="519953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BEB5D1-7AC6-AD7E-D6B3-905AD66BFACF}"/>
              </a:ext>
            </a:extLst>
          </p:cNvPr>
          <p:cNvSpPr/>
          <p:nvPr/>
        </p:nvSpPr>
        <p:spPr>
          <a:xfrm>
            <a:off x="5626017" y="5298141"/>
            <a:ext cx="519953" cy="51995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5B4C58-1B8F-A6A8-99C4-0D228FA0BD08}"/>
              </a:ext>
            </a:extLst>
          </p:cNvPr>
          <p:cNvSpPr txBox="1"/>
          <p:nvPr/>
        </p:nvSpPr>
        <p:spPr>
          <a:xfrm>
            <a:off x="6216254" y="5278143"/>
            <a:ext cx="17271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- ACTION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FA22B1-97A0-9FFD-6956-A5C206DB6D6B}"/>
              </a:ext>
            </a:extLst>
          </p:cNvPr>
          <p:cNvSpPr txBox="1"/>
          <p:nvPr/>
        </p:nvSpPr>
        <p:spPr>
          <a:xfrm>
            <a:off x="8726704" y="5271893"/>
            <a:ext cx="20008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- FEELINGS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2DD4B9-64D5-BC6C-A265-56BB7AA9AA15}"/>
              </a:ext>
            </a:extLst>
          </p:cNvPr>
          <p:cNvSpPr txBox="1"/>
          <p:nvPr/>
        </p:nvSpPr>
        <p:spPr>
          <a:xfrm>
            <a:off x="4762447" y="3940274"/>
            <a:ext cx="41013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RAISE YOUR INTENSITY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9B8A4C-E07B-351E-D5E2-DA2469476506}"/>
              </a:ext>
            </a:extLst>
          </p:cNvPr>
          <p:cNvSpPr txBox="1"/>
          <p:nvPr/>
        </p:nvSpPr>
        <p:spPr>
          <a:xfrm>
            <a:off x="4762447" y="2900757"/>
            <a:ext cx="19157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UNHEARD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F72888-8409-593B-A0E8-4925E7831706}"/>
              </a:ext>
            </a:extLst>
          </p:cNvPr>
          <p:cNvSpPr txBox="1"/>
          <p:nvPr/>
        </p:nvSpPr>
        <p:spPr>
          <a:xfrm>
            <a:off x="4762447" y="1916831"/>
            <a:ext cx="45757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SHUT DOWN/DON’T ENGAGE</a:t>
            </a:r>
          </a:p>
        </p:txBody>
      </p:sp>
    </p:spTree>
    <p:extLst>
      <p:ext uri="{BB962C8B-B14F-4D97-AF65-F5344CB8AC3E}">
        <p14:creationId xmlns:p14="http://schemas.microsoft.com/office/powerpoint/2010/main" val="317946110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5F79C21-574D-7098-FA8F-1BC1413863C7}"/>
              </a:ext>
            </a:extLst>
          </p:cNvPr>
          <p:cNvSpPr txBox="1"/>
          <p:nvPr/>
        </p:nvSpPr>
        <p:spPr>
          <a:xfrm>
            <a:off x="947656" y="0"/>
            <a:ext cx="32128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BACK ON COURSE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20DD46-5CA3-3553-191B-364CD8118753}"/>
              </a:ext>
            </a:extLst>
          </p:cNvPr>
          <p:cNvSpPr txBox="1"/>
          <p:nvPr/>
        </p:nvSpPr>
        <p:spPr>
          <a:xfrm>
            <a:off x="251012" y="1177969"/>
            <a:ext cx="119409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OWNER:	FEELINGS:		NEGATIVE ACTION:	       ALTERNATIVE ACTION:</a:t>
            </a:r>
            <a:endParaRPr lang="en-US" sz="240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269E8F9-FD7E-05C3-31CA-B7FE0B8ED436}"/>
              </a:ext>
            </a:extLst>
          </p:cNvPr>
          <p:cNvCxnSpPr/>
          <p:nvPr/>
        </p:nvCxnSpPr>
        <p:spPr>
          <a:xfrm>
            <a:off x="251012" y="1675493"/>
            <a:ext cx="1160033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6315EB3-E482-6DEF-D536-BC29BF34378C}"/>
              </a:ext>
            </a:extLst>
          </p:cNvPr>
          <p:cNvSpPr txBox="1"/>
          <p:nvPr/>
        </p:nvSpPr>
        <p:spPr>
          <a:xfrm>
            <a:off x="251012" y="1858195"/>
            <a:ext cx="11237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JONES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4AC0FD-C740-412A-2161-DA24134C1BDB}"/>
              </a:ext>
            </a:extLst>
          </p:cNvPr>
          <p:cNvSpPr txBox="1"/>
          <p:nvPr/>
        </p:nvSpPr>
        <p:spPr>
          <a:xfrm>
            <a:off x="2178102" y="1852462"/>
            <a:ext cx="19210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UNCERTAIN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2C25C4-850E-EB9D-CE98-5BF6579621C3}"/>
              </a:ext>
            </a:extLst>
          </p:cNvPr>
          <p:cNvSpPr txBox="1"/>
          <p:nvPr/>
        </p:nvSpPr>
        <p:spPr>
          <a:xfrm>
            <a:off x="4902525" y="1852462"/>
            <a:ext cx="21007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SHUT DOWN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43F534-E5DF-71C9-4265-9E8F5421B39E}"/>
              </a:ext>
            </a:extLst>
          </p:cNvPr>
          <p:cNvSpPr txBox="1"/>
          <p:nvPr/>
        </p:nvSpPr>
        <p:spPr>
          <a:xfrm>
            <a:off x="7923153" y="1852462"/>
            <a:ext cx="41167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CLEARLY STATE MY STATUS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E95637-4AAB-AFAB-5530-9D06550C70FB}"/>
              </a:ext>
            </a:extLst>
          </p:cNvPr>
          <p:cNvSpPr txBox="1"/>
          <p:nvPr/>
        </p:nvSpPr>
        <p:spPr>
          <a:xfrm>
            <a:off x="251012" y="2911513"/>
            <a:ext cx="11689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SMITH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28D197-3AB7-3462-4CCE-C77AB494558C}"/>
              </a:ext>
            </a:extLst>
          </p:cNvPr>
          <p:cNvSpPr txBox="1"/>
          <p:nvPr/>
        </p:nvSpPr>
        <p:spPr>
          <a:xfrm>
            <a:off x="2178102" y="2905780"/>
            <a:ext cx="16983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UNHEARD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7676EE-B12B-1B70-B061-764BD72037FB}"/>
              </a:ext>
            </a:extLst>
          </p:cNvPr>
          <p:cNvSpPr txBox="1"/>
          <p:nvPr/>
        </p:nvSpPr>
        <p:spPr>
          <a:xfrm>
            <a:off x="4902525" y="2905780"/>
            <a:ext cx="26805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RAISE INTENSITY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AC2DB8-6391-255E-C32D-9EA4C113AC6B}"/>
              </a:ext>
            </a:extLst>
          </p:cNvPr>
          <p:cNvSpPr txBox="1"/>
          <p:nvPr/>
        </p:nvSpPr>
        <p:spPr>
          <a:xfrm>
            <a:off x="7923153" y="2905780"/>
            <a:ext cx="30805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ASK FOR FEEDBACK</a:t>
            </a:r>
          </a:p>
        </p:txBody>
      </p:sp>
    </p:spTree>
    <p:extLst>
      <p:ext uri="{BB962C8B-B14F-4D97-AF65-F5344CB8AC3E}">
        <p14:creationId xmlns:p14="http://schemas.microsoft.com/office/powerpoint/2010/main" val="1603264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C84DE84-E104-B483-7036-60E642B77378}"/>
              </a:ext>
            </a:extLst>
          </p:cNvPr>
          <p:cNvSpPr txBox="1">
            <a:spLocks/>
          </p:cNvSpPr>
          <p:nvPr/>
        </p:nvSpPr>
        <p:spPr>
          <a:xfrm>
            <a:off x="0" y="1045727"/>
            <a:ext cx="12191999" cy="10015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>
                <a:solidFill>
                  <a:schemeClr val="bg1"/>
                </a:solidFill>
                <a:latin typeface="+mn-lt"/>
              </a:rPr>
              <a:t>APPRECIATION STYLES IN THE WORKPLACE</a:t>
            </a:r>
            <a:endParaRPr lang="en-US" sz="60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" name="Picture 1" descr="A group of soldiers looking at a paper&#10;&#10;Description automatically generated">
            <a:extLst>
              <a:ext uri="{FF2B5EF4-FFF2-40B4-BE49-F238E27FC236}">
                <a16:creationId xmlns:a16="http://schemas.microsoft.com/office/drawing/2014/main" id="{98306DC5-3AC0-0F72-37FE-E682D0D7AC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731" b="52994"/>
          <a:stretch/>
        </p:blipFill>
        <p:spPr>
          <a:xfrm>
            <a:off x="0" y="2383971"/>
            <a:ext cx="12192000" cy="3592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84989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14E8FDD-1872-BBFB-9EDF-DA409665B811}"/>
              </a:ext>
            </a:extLst>
          </p:cNvPr>
          <p:cNvSpPr txBox="1">
            <a:spLocks/>
          </p:cNvSpPr>
          <p:nvPr/>
        </p:nvSpPr>
        <p:spPr>
          <a:xfrm>
            <a:off x="-113414" y="1634247"/>
            <a:ext cx="12418828" cy="11423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>
                <a:solidFill>
                  <a:srgbClr val="00B0F0"/>
                </a:solidFill>
                <a:latin typeface="+mn-lt"/>
              </a:rPr>
              <a:t>THE ONE WITH THE SPAGHETTI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FA620E-0D48-C47F-FFFC-4F13237510DE}"/>
              </a:ext>
            </a:extLst>
          </p:cNvPr>
          <p:cNvSpPr txBox="1"/>
          <p:nvPr/>
        </p:nvSpPr>
        <p:spPr>
          <a:xfrm>
            <a:off x="2016710" y="3192428"/>
            <a:ext cx="815858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dirty="0">
                <a:latin typeface="+mj-lt"/>
              </a:rPr>
              <a:t>A SCENE FROM FRIENDS</a:t>
            </a:r>
          </a:p>
          <a:p>
            <a:pPr algn="ctr"/>
            <a:r>
              <a:rPr lang="en-US" sz="7200" dirty="0"/>
              <a:t>(INSERT VIDEO HERE)</a:t>
            </a:r>
          </a:p>
        </p:txBody>
      </p:sp>
    </p:spTree>
    <p:extLst>
      <p:ext uri="{BB962C8B-B14F-4D97-AF65-F5344CB8AC3E}">
        <p14:creationId xmlns:p14="http://schemas.microsoft.com/office/powerpoint/2010/main" val="141906434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lue pyramid with white text&#10;&#10;Description automatically generated">
            <a:extLst>
              <a:ext uri="{FF2B5EF4-FFF2-40B4-BE49-F238E27FC236}">
                <a16:creationId xmlns:a16="http://schemas.microsoft.com/office/drawing/2014/main" id="{605EB56A-F873-DEEA-24E0-29C49D1379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66369"/>
            <a:ext cx="12189001" cy="544982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747A347-05D4-0A77-94D5-D74011BB0FB7}"/>
              </a:ext>
            </a:extLst>
          </p:cNvPr>
          <p:cNvCxnSpPr>
            <a:cxnSpLocks/>
          </p:cNvCxnSpPr>
          <p:nvPr/>
        </p:nvCxnSpPr>
        <p:spPr>
          <a:xfrm>
            <a:off x="2384612" y="4554071"/>
            <a:ext cx="5109882" cy="0"/>
          </a:xfrm>
          <a:prstGeom prst="line">
            <a:avLst/>
          </a:prstGeom>
          <a:ln w="825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6C00DC1-A4E8-15C0-27E4-2E1B38595AFB}"/>
              </a:ext>
            </a:extLst>
          </p:cNvPr>
          <p:cNvCxnSpPr>
            <a:cxnSpLocks/>
          </p:cNvCxnSpPr>
          <p:nvPr/>
        </p:nvCxnSpPr>
        <p:spPr>
          <a:xfrm>
            <a:off x="2739320" y="2877671"/>
            <a:ext cx="4586013" cy="0"/>
          </a:xfrm>
          <a:prstGeom prst="line">
            <a:avLst/>
          </a:prstGeom>
          <a:ln w="825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AB2FC0E0-5CEE-D9D5-886B-12D248BC15FD}"/>
              </a:ext>
            </a:extLst>
          </p:cNvPr>
          <p:cNvSpPr txBox="1">
            <a:spLocks/>
          </p:cNvSpPr>
          <p:nvPr/>
        </p:nvSpPr>
        <p:spPr>
          <a:xfrm>
            <a:off x="7942730" y="4571192"/>
            <a:ext cx="2993623" cy="9730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chemeClr val="bg1"/>
                </a:solidFill>
                <a:latin typeface="+mn-lt"/>
              </a:rPr>
              <a:t>Step 1 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+mn-lt"/>
              </a:rPr>
              <a:t>COMRADERY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19C3624-746F-06B4-3C1B-51D519D0366E}"/>
              </a:ext>
            </a:extLst>
          </p:cNvPr>
          <p:cNvSpPr txBox="1">
            <a:spLocks/>
          </p:cNvSpPr>
          <p:nvPr/>
        </p:nvSpPr>
        <p:spPr>
          <a:xfrm>
            <a:off x="2864982" y="4677208"/>
            <a:ext cx="3927369" cy="9730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chemeClr val="bg1"/>
                </a:solidFill>
                <a:latin typeface="+mn-lt"/>
              </a:rPr>
              <a:t>STEP 1 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+mn-lt"/>
              </a:rPr>
              <a:t>COMRADERY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A8E91B8-F135-F91C-FD11-763475531D1E}"/>
              </a:ext>
            </a:extLst>
          </p:cNvPr>
          <p:cNvSpPr txBox="1">
            <a:spLocks/>
          </p:cNvSpPr>
          <p:nvPr/>
        </p:nvSpPr>
        <p:spPr>
          <a:xfrm>
            <a:off x="2975868" y="3229334"/>
            <a:ext cx="3927369" cy="9730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chemeClr val="bg1"/>
                </a:solidFill>
                <a:latin typeface="+mn-lt"/>
              </a:rPr>
              <a:t>STEP 2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+mn-lt"/>
              </a:rPr>
              <a:t>COMMITMENT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30DA3CB-324D-3F30-CC55-E23669BD482D}"/>
              </a:ext>
            </a:extLst>
          </p:cNvPr>
          <p:cNvSpPr txBox="1">
            <a:spLocks/>
          </p:cNvSpPr>
          <p:nvPr/>
        </p:nvSpPr>
        <p:spPr>
          <a:xfrm>
            <a:off x="2936111" y="1904596"/>
            <a:ext cx="3927369" cy="9730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chemeClr val="bg1"/>
                </a:solidFill>
                <a:latin typeface="+mn-lt"/>
              </a:rPr>
              <a:t>STEP 3 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+mn-lt"/>
              </a:rPr>
              <a:t>CONNECTION</a:t>
            </a:r>
          </a:p>
        </p:txBody>
      </p:sp>
    </p:spTree>
    <p:extLst>
      <p:ext uri="{BB962C8B-B14F-4D97-AF65-F5344CB8AC3E}">
        <p14:creationId xmlns:p14="http://schemas.microsoft.com/office/powerpoint/2010/main" val="344971839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B6D6D7-0B2B-C265-5BF2-64F61E311AA3}"/>
              </a:ext>
            </a:extLst>
          </p:cNvPr>
          <p:cNvSpPr txBox="1">
            <a:spLocks/>
          </p:cNvSpPr>
          <p:nvPr/>
        </p:nvSpPr>
        <p:spPr>
          <a:xfrm>
            <a:off x="-113414" y="2050030"/>
            <a:ext cx="12418828" cy="11423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>
                <a:solidFill>
                  <a:srgbClr val="00B0F0"/>
                </a:solidFill>
                <a:latin typeface="+mn-lt"/>
              </a:rPr>
              <a:t>QUESTIONS FOR REFLECTION</a:t>
            </a:r>
          </a:p>
          <a:p>
            <a:pPr algn="ctr"/>
            <a:r>
              <a:rPr lang="en-US" sz="7200" b="1" dirty="0">
                <a:solidFill>
                  <a:srgbClr val="00B0F0"/>
                </a:solidFill>
                <a:latin typeface="+mn-lt"/>
              </a:rPr>
              <a:t>BREAKOUT ACTIVITY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233498-9D41-AEFC-DDC1-E97F2551D747}"/>
              </a:ext>
            </a:extLst>
          </p:cNvPr>
          <p:cNvSpPr txBox="1"/>
          <p:nvPr/>
        </p:nvSpPr>
        <p:spPr>
          <a:xfrm>
            <a:off x="1090192" y="3665572"/>
            <a:ext cx="84430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/>
              <a:t>Study Guide – Pages 3</a:t>
            </a:r>
          </a:p>
        </p:txBody>
      </p:sp>
    </p:spTree>
    <p:extLst>
      <p:ext uri="{BB962C8B-B14F-4D97-AF65-F5344CB8AC3E}">
        <p14:creationId xmlns:p14="http://schemas.microsoft.com/office/powerpoint/2010/main" val="127816523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BBE82-7310-5179-ADB0-EB106274408B}"/>
              </a:ext>
            </a:extLst>
          </p:cNvPr>
          <p:cNvSpPr txBox="1">
            <a:spLocks/>
          </p:cNvSpPr>
          <p:nvPr/>
        </p:nvSpPr>
        <p:spPr>
          <a:xfrm>
            <a:off x="0" y="2050030"/>
            <a:ext cx="12418828" cy="11423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>
                <a:solidFill>
                  <a:srgbClr val="00B0F0"/>
                </a:solidFill>
                <a:latin typeface="+mn-lt"/>
              </a:rPr>
              <a:t>APPRECIATION STYLE</a:t>
            </a:r>
          </a:p>
          <a:p>
            <a:pPr algn="ctr"/>
            <a:r>
              <a:rPr lang="en-US" sz="7200" b="1" dirty="0">
                <a:solidFill>
                  <a:srgbClr val="00B0F0"/>
                </a:solidFill>
                <a:latin typeface="+mn-lt"/>
              </a:rPr>
              <a:t>ASSESSMENT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16D1BA-F73F-823C-7352-872DB35958F9}"/>
              </a:ext>
            </a:extLst>
          </p:cNvPr>
          <p:cNvSpPr txBox="1"/>
          <p:nvPr/>
        </p:nvSpPr>
        <p:spPr>
          <a:xfrm>
            <a:off x="1203606" y="3665572"/>
            <a:ext cx="91932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/>
              <a:t>Study Guide – Pages 6-7</a:t>
            </a:r>
          </a:p>
        </p:txBody>
      </p:sp>
    </p:spTree>
    <p:extLst>
      <p:ext uri="{BB962C8B-B14F-4D97-AF65-F5344CB8AC3E}">
        <p14:creationId xmlns:p14="http://schemas.microsoft.com/office/powerpoint/2010/main" val="241951433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2FFB1ED-BB9F-F373-420B-EFED10EA5C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419"/>
          <a:stretch/>
        </p:blipFill>
        <p:spPr>
          <a:xfrm>
            <a:off x="0" y="0"/>
            <a:ext cx="12192000" cy="600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65383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7CC05-3796-2471-310A-806B73063F4C}"/>
              </a:ext>
            </a:extLst>
          </p:cNvPr>
          <p:cNvSpPr txBox="1">
            <a:spLocks/>
          </p:cNvSpPr>
          <p:nvPr/>
        </p:nvSpPr>
        <p:spPr>
          <a:xfrm>
            <a:off x="-113414" y="2857801"/>
            <a:ext cx="12418828" cy="11423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00B0F0"/>
                </a:solidFill>
                <a:latin typeface="+mn-lt"/>
              </a:rPr>
              <a:t>SUBJECT MATTER </a:t>
            </a:r>
          </a:p>
          <a:p>
            <a:pPr algn="ctr"/>
            <a:r>
              <a:rPr lang="en-US" sz="9600" b="1" dirty="0">
                <a:solidFill>
                  <a:srgbClr val="00B0F0"/>
                </a:solidFill>
                <a:latin typeface="+mn-lt"/>
              </a:rPr>
              <a:t>EXPERT ACTIVITY</a:t>
            </a:r>
          </a:p>
        </p:txBody>
      </p:sp>
    </p:spTree>
    <p:extLst>
      <p:ext uri="{BB962C8B-B14F-4D97-AF65-F5344CB8AC3E}">
        <p14:creationId xmlns:p14="http://schemas.microsoft.com/office/powerpoint/2010/main" val="19971647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148C5EF-E5DB-73BC-AB1A-6C8804985E56}"/>
              </a:ext>
            </a:extLst>
          </p:cNvPr>
          <p:cNvSpPr txBox="1">
            <a:spLocks/>
          </p:cNvSpPr>
          <p:nvPr/>
        </p:nvSpPr>
        <p:spPr>
          <a:xfrm>
            <a:off x="3988915" y="1094175"/>
            <a:ext cx="4214169" cy="21741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solidFill>
                  <a:srgbClr val="00B0F0"/>
                </a:solidFill>
                <a:latin typeface="+mn-lt"/>
              </a:rPr>
              <a:t>DECISION </a:t>
            </a:r>
          </a:p>
          <a:p>
            <a:pPr algn="ctr"/>
            <a:r>
              <a:rPr lang="en-US" sz="6000" b="1" dirty="0">
                <a:solidFill>
                  <a:srgbClr val="00B0F0"/>
                </a:solidFill>
                <a:latin typeface="+mn-lt"/>
              </a:rPr>
              <a:t>MAKING</a:t>
            </a:r>
          </a:p>
        </p:txBody>
      </p:sp>
      <p:pic>
        <p:nvPicPr>
          <p:cNvPr id="6" name="Picture 5" descr="A picture containing text, screenshot, font, white&#10;&#10;Description automatically generated">
            <a:extLst>
              <a:ext uri="{FF2B5EF4-FFF2-40B4-BE49-F238E27FC236}">
                <a16:creationId xmlns:a16="http://schemas.microsoft.com/office/drawing/2014/main" id="{73FE28BF-BFEB-F2EB-E3E6-B83C8F72B0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69" y="2899376"/>
            <a:ext cx="11948126" cy="2678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44629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C84DE84-E104-B483-7036-60E642B77378}"/>
              </a:ext>
            </a:extLst>
          </p:cNvPr>
          <p:cNvSpPr txBox="1">
            <a:spLocks/>
          </p:cNvSpPr>
          <p:nvPr/>
        </p:nvSpPr>
        <p:spPr>
          <a:xfrm>
            <a:off x="0" y="1045727"/>
            <a:ext cx="12191999" cy="10015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>
                <a:solidFill>
                  <a:schemeClr val="bg1"/>
                </a:solidFill>
                <a:latin typeface="+mn-lt"/>
              </a:rPr>
              <a:t>TRANSITION: MANAGING LIFE’S TRANSITIONS</a:t>
            </a:r>
            <a:endParaRPr lang="en-US" sz="60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Picture 3" descr="A person sitting on a bench looking out a window&#10;&#10;Description automatically generated">
            <a:extLst>
              <a:ext uri="{FF2B5EF4-FFF2-40B4-BE49-F238E27FC236}">
                <a16:creationId xmlns:a16="http://schemas.microsoft.com/office/drawing/2014/main" id="{49E3BFB4-A8D3-850F-E954-198215D108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559"/>
          <a:stretch/>
        </p:blipFill>
        <p:spPr>
          <a:xfrm>
            <a:off x="0" y="2393950"/>
            <a:ext cx="12192000" cy="360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23741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riting on a book&#10;&#10;Description automatically generated">
            <a:extLst>
              <a:ext uri="{FF2B5EF4-FFF2-40B4-BE49-F238E27FC236}">
                <a16:creationId xmlns:a16="http://schemas.microsoft.com/office/drawing/2014/main" id="{17AC2180-F8F2-A011-8A61-E73E857165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921"/>
          <a:stretch/>
        </p:blipFill>
        <p:spPr>
          <a:xfrm>
            <a:off x="0" y="556591"/>
            <a:ext cx="11469757" cy="5483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95333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olorful wheel with numbers&#10;&#10;Description automatically generated">
            <a:extLst>
              <a:ext uri="{FF2B5EF4-FFF2-40B4-BE49-F238E27FC236}">
                <a16:creationId xmlns:a16="http://schemas.microsoft.com/office/drawing/2014/main" id="{7196A396-A971-45E4-1464-7AD77F377F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99"/>
          <a:stretch/>
        </p:blipFill>
        <p:spPr>
          <a:xfrm>
            <a:off x="450574" y="702364"/>
            <a:ext cx="11290852" cy="526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06752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text on a white background&#10;&#10;Description automatically generated">
            <a:extLst>
              <a:ext uri="{FF2B5EF4-FFF2-40B4-BE49-F238E27FC236}">
                <a16:creationId xmlns:a16="http://schemas.microsoft.com/office/drawing/2014/main" id="{F6C30F07-3177-0252-5DD7-E121A82EED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0029"/>
            <a:ext cx="11449878" cy="5320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89845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ircular chart with different colored circles&#10;&#10;Description automatically generated">
            <a:extLst>
              <a:ext uri="{FF2B5EF4-FFF2-40B4-BE49-F238E27FC236}">
                <a16:creationId xmlns:a16="http://schemas.microsoft.com/office/drawing/2014/main" id="{003619C1-FA8B-C73D-95FA-45371B21B3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573" y="690132"/>
            <a:ext cx="11290854" cy="5271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12651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diagram&#10;&#10;Description automatically generated">
            <a:extLst>
              <a:ext uri="{FF2B5EF4-FFF2-40B4-BE49-F238E27FC236}">
                <a16:creationId xmlns:a16="http://schemas.microsoft.com/office/drawing/2014/main" id="{6F53D646-1547-0CC9-8291-8F134ECE9F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822"/>
          <a:stretch/>
        </p:blipFill>
        <p:spPr>
          <a:xfrm>
            <a:off x="231913" y="609600"/>
            <a:ext cx="11728174" cy="539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31484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5B92CF1-2D4C-E860-23FF-73340928820B}"/>
              </a:ext>
            </a:extLst>
          </p:cNvPr>
          <p:cNvSpPr txBox="1">
            <a:spLocks/>
          </p:cNvSpPr>
          <p:nvPr/>
        </p:nvSpPr>
        <p:spPr>
          <a:xfrm>
            <a:off x="-226828" y="2857801"/>
            <a:ext cx="12418828" cy="11423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solidFill>
                  <a:srgbClr val="00B0F0"/>
                </a:solidFill>
                <a:latin typeface="+mn-lt"/>
              </a:rPr>
              <a:t>WHICH 5 WORDS </a:t>
            </a:r>
          </a:p>
          <a:p>
            <a:pPr algn="ctr"/>
            <a:r>
              <a:rPr lang="en-US" sz="9600" dirty="0">
                <a:solidFill>
                  <a:srgbClr val="00B0F0"/>
                </a:solidFill>
                <a:latin typeface="+mn-lt"/>
              </a:rPr>
              <a:t>DESCRIBE </a:t>
            </a:r>
            <a:r>
              <a:rPr lang="en-US" sz="9600" b="1" dirty="0">
                <a:solidFill>
                  <a:srgbClr val="00B0F0"/>
                </a:solidFill>
                <a:latin typeface="+mn-lt"/>
              </a:rPr>
              <a:t>YOU?</a:t>
            </a:r>
          </a:p>
        </p:txBody>
      </p:sp>
    </p:spTree>
    <p:extLst>
      <p:ext uri="{BB962C8B-B14F-4D97-AF65-F5344CB8AC3E}">
        <p14:creationId xmlns:p14="http://schemas.microsoft.com/office/powerpoint/2010/main" val="70668390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text on a white background&#10;&#10;Description automatically generated">
            <a:extLst>
              <a:ext uri="{FF2B5EF4-FFF2-40B4-BE49-F238E27FC236}">
                <a16:creationId xmlns:a16="http://schemas.microsoft.com/office/drawing/2014/main" id="{8A192412-D268-4E94-9D52-7A35D1B876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897" y="647700"/>
            <a:ext cx="11260206" cy="5337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3867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148BC-FBF2-5A54-56CC-7681DE439EF1}"/>
              </a:ext>
            </a:extLst>
          </p:cNvPr>
          <p:cNvSpPr txBox="1">
            <a:spLocks/>
          </p:cNvSpPr>
          <p:nvPr/>
        </p:nvSpPr>
        <p:spPr>
          <a:xfrm>
            <a:off x="-226828" y="2857801"/>
            <a:ext cx="12418828" cy="11423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solidFill>
                  <a:srgbClr val="00B0F0"/>
                </a:solidFill>
                <a:latin typeface="+mn-lt"/>
              </a:rPr>
              <a:t>DON’T GO</a:t>
            </a:r>
          </a:p>
          <a:p>
            <a:pPr algn="ctr"/>
            <a:r>
              <a:rPr lang="en-US" sz="9600" dirty="0">
                <a:solidFill>
                  <a:srgbClr val="00B0F0"/>
                </a:solidFill>
                <a:latin typeface="+mn-lt"/>
              </a:rPr>
              <a:t>IT ALONE!</a:t>
            </a:r>
          </a:p>
        </p:txBody>
      </p:sp>
    </p:spTree>
    <p:extLst>
      <p:ext uri="{BB962C8B-B14F-4D97-AF65-F5344CB8AC3E}">
        <p14:creationId xmlns:p14="http://schemas.microsoft.com/office/powerpoint/2010/main" val="421365464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C9B0E-291A-8E2D-3D84-B047E7355FA6}"/>
              </a:ext>
            </a:extLst>
          </p:cNvPr>
          <p:cNvSpPr txBox="1">
            <a:spLocks/>
          </p:cNvSpPr>
          <p:nvPr/>
        </p:nvSpPr>
        <p:spPr>
          <a:xfrm>
            <a:off x="2271206" y="1360305"/>
            <a:ext cx="7422758" cy="11423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solidFill>
                  <a:srgbClr val="00B0F0"/>
                </a:solidFill>
                <a:latin typeface="+mn-lt"/>
              </a:rPr>
              <a:t>ACTION PLAN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0FB3EF-5207-8595-B135-5825711FD654}"/>
              </a:ext>
            </a:extLst>
          </p:cNvPr>
          <p:cNvSpPr txBox="1"/>
          <p:nvPr/>
        </p:nvSpPr>
        <p:spPr>
          <a:xfrm>
            <a:off x="752966" y="2502703"/>
            <a:ext cx="1068606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dirty="0"/>
              <a:t>Identify </a:t>
            </a:r>
            <a:r>
              <a:rPr lang="en-US" sz="6000" b="1" dirty="0"/>
              <a:t>One</a:t>
            </a:r>
            <a:r>
              <a:rPr lang="en-US" sz="6000" dirty="0"/>
              <a:t> thing you can do</a:t>
            </a:r>
          </a:p>
          <a:p>
            <a:pPr algn="ctr"/>
            <a:r>
              <a:rPr lang="en-US" sz="6000" dirty="0"/>
              <a:t>To move </a:t>
            </a:r>
            <a:r>
              <a:rPr lang="en-US" sz="6000" b="1" dirty="0"/>
              <a:t>One</a:t>
            </a:r>
            <a:r>
              <a:rPr lang="en-US" sz="6000" dirty="0"/>
              <a:t> spoke on the Wheel</a:t>
            </a:r>
          </a:p>
          <a:p>
            <a:pPr algn="ctr"/>
            <a:r>
              <a:rPr lang="en-US" sz="6000" dirty="0"/>
              <a:t>Up </a:t>
            </a:r>
            <a:r>
              <a:rPr lang="en-US" sz="6000" b="1" dirty="0"/>
              <a:t>One</a:t>
            </a:r>
            <a:r>
              <a:rPr lang="en-US" sz="6000" dirty="0"/>
              <a:t> level of satisfaction</a:t>
            </a:r>
          </a:p>
        </p:txBody>
      </p:sp>
    </p:spTree>
    <p:extLst>
      <p:ext uri="{BB962C8B-B14F-4D97-AF65-F5344CB8AC3E}">
        <p14:creationId xmlns:p14="http://schemas.microsoft.com/office/powerpoint/2010/main" val="29417806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086073F5-D2D9-1BBA-8D56-688DAFEF79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386" y="904397"/>
            <a:ext cx="10641227" cy="5049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37504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587445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01334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E769E76-E235-9AC7-9A3D-7CD64B4FFC9B}"/>
              </a:ext>
            </a:extLst>
          </p:cNvPr>
          <p:cNvSpPr txBox="1"/>
          <p:nvPr/>
        </p:nvSpPr>
        <p:spPr>
          <a:xfrm>
            <a:off x="401638" y="1838679"/>
            <a:ext cx="538624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/>
              <a:t>Understanding Your Unique Strength</a:t>
            </a:r>
            <a:endParaRPr lang="en-US" sz="4400" i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688C85-2682-D186-9855-30529D2795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5291" y="-1"/>
            <a:ext cx="5045071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2316243-99A7-B2C2-2EE6-8E66C9ED8BE8}"/>
              </a:ext>
            </a:extLst>
          </p:cNvPr>
          <p:cNvSpPr/>
          <p:nvPr/>
        </p:nvSpPr>
        <p:spPr>
          <a:xfrm>
            <a:off x="10105648" y="1402533"/>
            <a:ext cx="1134375" cy="124487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14FB41A-0167-296C-A145-6DAEA9B854E7}"/>
              </a:ext>
            </a:extLst>
          </p:cNvPr>
          <p:cNvSpPr/>
          <p:nvPr/>
        </p:nvSpPr>
        <p:spPr>
          <a:xfrm rot="5400000">
            <a:off x="10535686" y="2684756"/>
            <a:ext cx="1134375" cy="137497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7FE365-5968-B8B6-5426-1EAA8E83AFCC}"/>
              </a:ext>
            </a:extLst>
          </p:cNvPr>
          <p:cNvSpPr/>
          <p:nvPr/>
        </p:nvSpPr>
        <p:spPr>
          <a:xfrm>
            <a:off x="10105647" y="4063497"/>
            <a:ext cx="1134375" cy="124487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3879E89-0330-2742-DD79-A07EB91B2381}"/>
              </a:ext>
            </a:extLst>
          </p:cNvPr>
          <p:cNvSpPr/>
          <p:nvPr/>
        </p:nvSpPr>
        <p:spPr>
          <a:xfrm>
            <a:off x="8597282" y="4680021"/>
            <a:ext cx="1134375" cy="124487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B57E1B3-1489-E9AD-5C49-742821263988}"/>
              </a:ext>
            </a:extLst>
          </p:cNvPr>
          <p:cNvSpPr/>
          <p:nvPr/>
        </p:nvSpPr>
        <p:spPr>
          <a:xfrm>
            <a:off x="7063991" y="4034711"/>
            <a:ext cx="1134375" cy="124487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F8A42F-FD42-9EEB-6D83-F07E0FA218CD}"/>
              </a:ext>
            </a:extLst>
          </p:cNvPr>
          <p:cNvSpPr/>
          <p:nvPr/>
        </p:nvSpPr>
        <p:spPr>
          <a:xfrm rot="5400000">
            <a:off x="6645755" y="2673922"/>
            <a:ext cx="1134375" cy="124487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CD4AF7B-277D-A421-EAA7-2DCA900B9BE6}"/>
              </a:ext>
            </a:extLst>
          </p:cNvPr>
          <p:cNvSpPr/>
          <p:nvPr/>
        </p:nvSpPr>
        <p:spPr>
          <a:xfrm>
            <a:off x="7088705" y="1260098"/>
            <a:ext cx="1134375" cy="124487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B664157-484D-00B4-0D0E-290EF03C15DE}"/>
              </a:ext>
            </a:extLst>
          </p:cNvPr>
          <p:cNvSpPr/>
          <p:nvPr/>
        </p:nvSpPr>
        <p:spPr>
          <a:xfrm>
            <a:off x="8597282" y="780097"/>
            <a:ext cx="1134375" cy="124487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673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2520B88-5737-7241-F484-0189B0E3490C}"/>
              </a:ext>
            </a:extLst>
          </p:cNvPr>
          <p:cNvSpPr/>
          <p:nvPr/>
        </p:nvSpPr>
        <p:spPr>
          <a:xfrm>
            <a:off x="1" y="901911"/>
            <a:ext cx="12192000" cy="5236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</a:rPr>
              <a:t>Study Guide </a:t>
            </a:r>
          </a:p>
          <a:p>
            <a:pPr algn="ctr"/>
            <a:r>
              <a:rPr lang="en-US" sz="4000" b="1" dirty="0">
                <a:solidFill>
                  <a:schemeClr val="tx1"/>
                </a:solidFill>
              </a:rPr>
              <a:t>Pages 3-6 </a:t>
            </a: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r>
              <a:rPr lang="en-US" sz="3600" dirty="0">
                <a:solidFill>
                  <a:schemeClr val="tx1"/>
                </a:solidFill>
              </a:rPr>
              <a:t>Read through your OXYGEN Profile Assessment Report. </a:t>
            </a:r>
          </a:p>
          <a:p>
            <a:pPr algn="ctr"/>
            <a:r>
              <a:rPr lang="en-US" sz="3600" dirty="0">
                <a:solidFill>
                  <a:schemeClr val="tx1"/>
                </a:solidFill>
              </a:rPr>
              <a:t>Note how you show up when Solving Problems, Influencing Others, Reacting to Change, and Making Decisions. </a:t>
            </a: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r>
              <a:rPr lang="en-US" sz="3600" dirty="0">
                <a:solidFill>
                  <a:schemeClr val="tx1"/>
                </a:solidFill>
              </a:rPr>
              <a:t>Answer the questions for each area found in the Study Guide </a:t>
            </a:r>
          </a:p>
        </p:txBody>
      </p:sp>
    </p:spTree>
    <p:extLst>
      <p:ext uri="{BB962C8B-B14F-4D97-AF65-F5344CB8AC3E}">
        <p14:creationId xmlns:p14="http://schemas.microsoft.com/office/powerpoint/2010/main" val="21357962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5395</TotalTime>
  <Words>733</Words>
  <Application>Microsoft Macintosh PowerPoint</Application>
  <PresentationFormat>Widescreen</PresentationFormat>
  <Paragraphs>184</Paragraphs>
  <Slides>71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5" baseType="lpstr">
      <vt:lpstr>Arial</vt:lpstr>
      <vt:lpstr>Calibri</vt:lpstr>
      <vt:lpstr>Calibri Light</vt:lpstr>
      <vt:lpstr>Office Theme</vt:lpstr>
      <vt:lpstr>Leading From  YOUR STRENGTHS</vt:lpstr>
      <vt:lpstr>PowerPoint Presentation</vt:lpstr>
      <vt:lpstr>PROBLEM  SOLVING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Noel Meador</dc:creator>
  <cp:lastModifiedBy>Noel Meador</cp:lastModifiedBy>
  <cp:revision>7</cp:revision>
  <dcterms:created xsi:type="dcterms:W3CDTF">2023-06-09T17:24:46Z</dcterms:created>
  <dcterms:modified xsi:type="dcterms:W3CDTF">2023-08-16T13:53:58Z</dcterms:modified>
</cp:coreProperties>
</file>