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443" r:id="rId2"/>
    <p:sldId id="562" r:id="rId3"/>
    <p:sldId id="551" r:id="rId4"/>
    <p:sldId id="597" r:id="rId5"/>
    <p:sldId id="445" r:id="rId6"/>
    <p:sldId id="564" r:id="rId7"/>
    <p:sldId id="565" r:id="rId8"/>
    <p:sldId id="566" r:id="rId9"/>
    <p:sldId id="589" r:id="rId10"/>
    <p:sldId id="448" r:id="rId11"/>
    <p:sldId id="591" r:id="rId12"/>
    <p:sldId id="518" r:id="rId13"/>
    <p:sldId id="554" r:id="rId14"/>
    <p:sldId id="453" r:id="rId15"/>
    <p:sldId id="454" r:id="rId16"/>
    <p:sldId id="528" r:id="rId17"/>
    <p:sldId id="455" r:id="rId18"/>
    <p:sldId id="581" r:id="rId19"/>
    <p:sldId id="582" r:id="rId20"/>
    <p:sldId id="583" r:id="rId21"/>
    <p:sldId id="458" r:id="rId22"/>
    <p:sldId id="525" r:id="rId23"/>
    <p:sldId id="459" r:id="rId24"/>
    <p:sldId id="461" r:id="rId25"/>
    <p:sldId id="585" r:id="rId26"/>
    <p:sldId id="584" r:id="rId27"/>
    <p:sldId id="462" r:id="rId28"/>
    <p:sldId id="463" r:id="rId29"/>
    <p:sldId id="465" r:id="rId30"/>
    <p:sldId id="466" r:id="rId31"/>
    <p:sldId id="552" r:id="rId32"/>
    <p:sldId id="467" r:id="rId33"/>
    <p:sldId id="533" r:id="rId34"/>
    <p:sldId id="553" r:id="rId35"/>
    <p:sldId id="521" r:id="rId36"/>
    <p:sldId id="468" r:id="rId37"/>
    <p:sldId id="470" r:id="rId38"/>
    <p:sldId id="472" r:id="rId39"/>
    <p:sldId id="473" r:id="rId40"/>
    <p:sldId id="474" r:id="rId41"/>
    <p:sldId id="475" r:id="rId42"/>
    <p:sldId id="522" r:id="rId43"/>
    <p:sldId id="471" r:id="rId44"/>
    <p:sldId id="545" r:id="rId45"/>
    <p:sldId id="477" r:id="rId46"/>
    <p:sldId id="561" r:id="rId47"/>
    <p:sldId id="568" r:id="rId48"/>
    <p:sldId id="567" r:id="rId49"/>
    <p:sldId id="560" r:id="rId50"/>
    <p:sldId id="580" r:id="rId51"/>
    <p:sldId id="588" r:id="rId52"/>
    <p:sldId id="479" r:id="rId53"/>
    <p:sldId id="478" r:id="rId54"/>
    <p:sldId id="480" r:id="rId55"/>
    <p:sldId id="481" r:id="rId56"/>
    <p:sldId id="482" r:id="rId57"/>
    <p:sldId id="483" r:id="rId58"/>
    <p:sldId id="484" r:id="rId59"/>
    <p:sldId id="500" r:id="rId60"/>
    <p:sldId id="501" r:id="rId61"/>
    <p:sldId id="502" r:id="rId62"/>
    <p:sldId id="550" r:id="rId63"/>
    <p:sldId id="503" r:id="rId64"/>
    <p:sldId id="509" r:id="rId65"/>
    <p:sldId id="485" r:id="rId66"/>
    <p:sldId id="486" r:id="rId67"/>
    <p:sldId id="488" r:id="rId68"/>
    <p:sldId id="569" r:id="rId69"/>
    <p:sldId id="570" r:id="rId70"/>
    <p:sldId id="571" r:id="rId71"/>
    <p:sldId id="572" r:id="rId72"/>
    <p:sldId id="573" r:id="rId73"/>
    <p:sldId id="574" r:id="rId74"/>
    <p:sldId id="575" r:id="rId75"/>
    <p:sldId id="499" r:id="rId76"/>
    <p:sldId id="534" r:id="rId77"/>
    <p:sldId id="546" r:id="rId78"/>
    <p:sldId id="514" r:id="rId79"/>
    <p:sldId id="510" r:id="rId80"/>
    <p:sldId id="511" r:id="rId81"/>
    <p:sldId id="512" r:id="rId82"/>
    <p:sldId id="504" r:id="rId83"/>
    <p:sldId id="515" r:id="rId84"/>
    <p:sldId id="516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5BB"/>
    <a:srgbClr val="1C76BC"/>
    <a:srgbClr val="2AAAE3"/>
    <a:srgbClr val="28A5DD"/>
    <a:srgbClr val="2299DA"/>
    <a:srgbClr val="0080FF"/>
    <a:srgbClr val="648A2F"/>
    <a:srgbClr val="6092D1"/>
    <a:srgbClr val="105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90A1BA-64B9-F64D-BE46-B99FCCE024F0}" v="75" dt="2023-02-14T17:41:03.1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74830"/>
  </p:normalViewPr>
  <p:slideViewPr>
    <p:cSldViewPr snapToGrid="0" snapToObjects="1">
      <p:cViewPr varScale="1">
        <p:scale>
          <a:sx n="94" d="100"/>
          <a:sy n="94" d="100"/>
        </p:scale>
        <p:origin x="169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tx1"/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724-44FF-BF45-9832D9E6E339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724-44FF-BF45-9832D9E6E339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9525" cap="flat" cmpd="sng" algn="ctr">
                <a:solidFill>
                  <a:schemeClr val="tx1"/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724-44FF-BF45-9832D9E6E339}"/>
              </c:ext>
            </c:extLst>
          </c:dPt>
          <c:dLbls>
            <c:dLbl>
              <c:idx val="0"/>
              <c:layout>
                <c:manualLayout>
                  <c:x val="-4.5230070878821298E-2"/>
                  <c:y val="8.312334794835500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24-44FF-BF45-9832D9E6E3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Actual Words</c:v>
                </c:pt>
                <c:pt idx="1">
                  <c:v>Vocal Characteristics</c:v>
                </c:pt>
                <c:pt idx="2">
                  <c:v>Body Language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7.0000000000000007E-2</c:v>
                </c:pt>
                <c:pt idx="1">
                  <c:v>0.38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24-44FF-BF45-9832D9E6E33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402665246554301E-2"/>
          <c:y val="0.81632670095926496"/>
          <c:w val="0.96119466950689203"/>
          <c:h val="0.16888163152480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A661F-9B0D-F548-85C4-6495B43A27E6}" type="datetimeFigureOut">
              <a:rPr lang="en-US" smtClean="0"/>
              <a:t>4/3/23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4812E-BAA1-A541-A748-00B3024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7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4812E-BAA1-A541-A748-00B3024743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7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4812E-BAA1-A541-A748-00B3024743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61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4812E-BAA1-A541-A748-00B3024743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7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4812E-BAA1-A541-A748-00B30247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23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4812E-BAA1-A541-A748-00B3024743B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6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4812E-BAA1-A541-A748-00B3024743B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5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D44-F320-364E-A5CB-A0DA3666BE53}" type="datetimeFigureOut">
              <a:rPr lang="en-US" smtClean="0"/>
              <a:pPr/>
              <a:t>4/3/23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19F1-93CD-9C46-9234-53CCA8B0B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D44-F320-364E-A5CB-A0DA3666BE53}" type="datetimeFigureOut">
              <a:rPr lang="en-US" smtClean="0"/>
              <a:pPr/>
              <a:t>4/3/23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19F1-93CD-9C46-9234-53CCA8B0B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D44-F320-364E-A5CB-A0DA3666BE53}" type="datetimeFigureOut">
              <a:rPr lang="en-US" smtClean="0"/>
              <a:pPr/>
              <a:t>4/3/23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19F1-93CD-9C46-9234-53CCA8B0B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D44-F320-364E-A5CB-A0DA3666BE53}" type="datetimeFigureOut">
              <a:rPr lang="en-US" smtClean="0"/>
              <a:pPr/>
              <a:t>4/3/23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19F1-93CD-9C46-9234-53CCA8B0B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D44-F320-364E-A5CB-A0DA3666BE53}" type="datetimeFigureOut">
              <a:rPr lang="en-US" smtClean="0"/>
              <a:pPr/>
              <a:t>4/3/23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19F1-93CD-9C46-9234-53CCA8B0B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D44-F320-364E-A5CB-A0DA3666BE53}" type="datetimeFigureOut">
              <a:rPr lang="en-US" smtClean="0"/>
              <a:pPr/>
              <a:t>4/3/23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19F1-93CD-9C46-9234-53CCA8B0B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D44-F320-364E-A5CB-A0DA3666BE53}" type="datetimeFigureOut">
              <a:rPr lang="en-US" smtClean="0"/>
              <a:pPr/>
              <a:t>4/3/23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19F1-93CD-9C46-9234-53CCA8B0B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D44-F320-364E-A5CB-A0DA3666BE53}" type="datetimeFigureOut">
              <a:rPr lang="en-US" smtClean="0"/>
              <a:pPr/>
              <a:t>4/3/23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19F1-93CD-9C46-9234-53CCA8B0B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D44-F320-364E-A5CB-A0DA3666BE53}" type="datetimeFigureOut">
              <a:rPr lang="en-US" smtClean="0"/>
              <a:pPr/>
              <a:t>4/3/23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19F1-93CD-9C46-9234-53CCA8B0B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D44-F320-364E-A5CB-A0DA3666BE53}" type="datetimeFigureOut">
              <a:rPr lang="en-US" smtClean="0"/>
              <a:pPr/>
              <a:t>4/3/23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19F1-93CD-9C46-9234-53CCA8B0B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CD44-F320-364E-A5CB-A0DA3666BE53}" type="datetimeFigureOut">
              <a:rPr lang="en-US" smtClean="0"/>
              <a:pPr/>
              <a:t>4/3/23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19F1-93CD-9C46-9234-53CCA8B0B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CD44-F320-364E-A5CB-A0DA3666BE53}" type="datetimeFigureOut">
              <a:rPr lang="en-US" smtClean="0"/>
              <a:pPr/>
              <a:t>4/3/23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D19F1-93CD-9C46-9234-53CCA8B0BA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rongerfamilies.com/couple-checkup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justrespond.com/121738AH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0" y="41854"/>
            <a:ext cx="9113309" cy="6834982"/>
          </a:xfrm>
        </p:spPr>
      </p:pic>
    </p:spTree>
    <p:extLst>
      <p:ext uri="{BB962C8B-B14F-4D97-AF65-F5344CB8AC3E}">
        <p14:creationId xmlns:p14="http://schemas.microsoft.com/office/powerpoint/2010/main" val="830005623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54C877B-E475-4CC9-70B1-D611CDBDD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007F3B13-74D4-38F6-F5B7-5F65AE051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64" b="10475"/>
          <a:stretch/>
        </p:blipFill>
        <p:spPr>
          <a:xfrm>
            <a:off x="1807175" y="434202"/>
            <a:ext cx="6215449" cy="488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59142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39" y="1275536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BREAKOUT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Emotional Needs Activity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(Sticky Dots)</a:t>
            </a:r>
          </a:p>
        </p:txBody>
      </p:sp>
    </p:spTree>
    <p:extLst>
      <p:ext uri="{BB962C8B-B14F-4D97-AF65-F5344CB8AC3E}">
        <p14:creationId xmlns:p14="http://schemas.microsoft.com/office/powerpoint/2010/main" val="1413499480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grpSp>
        <p:nvGrpSpPr>
          <p:cNvPr id="93" name="Group 92"/>
          <p:cNvGrpSpPr/>
          <p:nvPr/>
        </p:nvGrpSpPr>
        <p:grpSpPr>
          <a:xfrm>
            <a:off x="1800730" y="597692"/>
            <a:ext cx="6182404" cy="5337811"/>
            <a:chOff x="1776016" y="573265"/>
            <a:chExt cx="6182404" cy="5337811"/>
          </a:xfrm>
        </p:grpSpPr>
        <p:sp>
          <p:nvSpPr>
            <p:cNvPr id="5" name="Rectangle 4"/>
            <p:cNvSpPr/>
            <p:nvPr/>
          </p:nvSpPr>
          <p:spPr>
            <a:xfrm>
              <a:off x="1861611" y="997217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61611" y="1434817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61611" y="1919471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61611" y="2394617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61611" y="2875290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61611" y="3366854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61611" y="3844763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861611" y="4322673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61611" y="4814236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61611" y="5278491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908440" y="997217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08440" y="1434817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08440" y="1919471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08440" y="2394617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08440" y="2875290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08440" y="3366854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08440" y="3844763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08440" y="4322673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08440" y="4814236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908440" y="5278491"/>
              <a:ext cx="450628" cy="285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64124" y="942597"/>
              <a:ext cx="947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Affection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64124" y="1380197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Sexual Fulfillment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64124" y="1864851"/>
              <a:ext cx="1293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Conversation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64124" y="2326342"/>
              <a:ext cx="262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Recreational Companionship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64124" y="2807015"/>
              <a:ext cx="1930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Honesty &amp; Openness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64124" y="3298579"/>
              <a:ext cx="226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Attractiveness of Spouse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64124" y="3787941"/>
              <a:ext cx="1683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Financial Support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64124" y="4265851"/>
              <a:ext cx="1714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Domestic Support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64124" y="4759616"/>
              <a:ext cx="1875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Family Commitment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64124" y="5194359"/>
              <a:ext cx="19118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Admiration/Respect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776016" y="573265"/>
              <a:ext cx="599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Men</a:t>
              </a:r>
              <a:endParaRPr lang="en-US" b="1" dirty="0"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679806" y="573265"/>
              <a:ext cx="8912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Women</a:t>
              </a:r>
              <a:endParaRPr lang="en-US" b="1" dirty="0"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34697" y="5634077"/>
              <a:ext cx="14237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Source: Willard Harley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291442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914"/>
            <a:ext cx="9144000" cy="6858000"/>
          </a:xfrm>
        </p:spPr>
      </p:pic>
      <p:pic>
        <p:nvPicPr>
          <p:cNvPr id="11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484BE4F7-AFA9-7549-813E-1C642AB2F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020" y="1156138"/>
            <a:ext cx="5755960" cy="386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38411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39" y="1819234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ACTION PLAN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Investor vs Consumer</a:t>
            </a:r>
          </a:p>
        </p:txBody>
      </p:sp>
    </p:spTree>
    <p:extLst>
      <p:ext uri="{BB962C8B-B14F-4D97-AF65-F5344CB8AC3E}">
        <p14:creationId xmlns:p14="http://schemas.microsoft.com/office/powerpoint/2010/main" val="1733767405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72" y="1806876"/>
            <a:ext cx="8810367" cy="2382065"/>
          </a:xfrm>
        </p:spPr>
        <p:txBody>
          <a:bodyPr>
            <a:noAutofit/>
          </a:bodyPr>
          <a:lstStyle/>
          <a:p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Check Your Pulse:</a:t>
            </a:r>
            <a:b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</a:br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Reviewing the Couple Checkup</a:t>
            </a:r>
          </a:p>
        </p:txBody>
      </p:sp>
    </p:spTree>
    <p:extLst>
      <p:ext uri="{BB962C8B-B14F-4D97-AF65-F5344CB8AC3E}">
        <p14:creationId xmlns:p14="http://schemas.microsoft.com/office/powerpoint/2010/main" val="603367060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72" y="1806876"/>
            <a:ext cx="8810367" cy="2382065"/>
          </a:xfrm>
        </p:spPr>
        <p:txBody>
          <a:bodyPr>
            <a:noAutofit/>
          </a:bodyPr>
          <a:lstStyle/>
          <a:p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Check Your Pulse:</a:t>
            </a:r>
            <a:b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</a:br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Reviewing the Couple Checkup</a:t>
            </a:r>
          </a:p>
        </p:txBody>
      </p:sp>
    </p:spTree>
    <p:extLst>
      <p:ext uri="{BB962C8B-B14F-4D97-AF65-F5344CB8AC3E}">
        <p14:creationId xmlns:p14="http://schemas.microsoft.com/office/powerpoint/2010/main" val="485614906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6368"/>
            <a:ext cx="8229600" cy="2320281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Strength vs Growth Areas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endParaRPr lang="en-US" sz="4800" dirty="0">
              <a:solidFill>
                <a:srgbClr val="C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937973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10"/>
            <a:ext cx="9144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8B7439-3F1F-FD45-DAB8-46CBD298AE97}"/>
              </a:ext>
            </a:extLst>
          </p:cNvPr>
          <p:cNvSpPr txBox="1">
            <a:spLocks/>
          </p:cNvSpPr>
          <p:nvPr/>
        </p:nvSpPr>
        <p:spPr>
          <a:xfrm>
            <a:off x="425665" y="991674"/>
            <a:ext cx="8245365" cy="1240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Communication </a:t>
            </a:r>
            <a:r>
              <a:rPr lang="mr-IN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–</a:t>
            </a: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32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How we share feelings and understand each other</a:t>
            </a:r>
            <a:endParaRPr lang="en-US" sz="3200" i="1" dirty="0">
              <a:solidFill>
                <a:srgbClr val="C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EE19E38-BB49-5396-646F-59E4AD44AC60}"/>
              </a:ext>
            </a:extLst>
          </p:cNvPr>
          <p:cNvSpPr txBox="1">
            <a:spLocks/>
          </p:cNvSpPr>
          <p:nvPr/>
        </p:nvSpPr>
        <p:spPr>
          <a:xfrm>
            <a:off x="425667" y="3920364"/>
            <a:ext cx="8245365" cy="1088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Financial Management </a:t>
            </a:r>
            <a:r>
              <a:rPr lang="mr-IN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–</a:t>
            </a: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32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How we agree on our budget and financial matters</a:t>
            </a:r>
            <a:endParaRPr lang="en-US" sz="3200" dirty="0">
              <a:solidFill>
                <a:srgbClr val="C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C3FD4D-1181-3A1D-1ECD-87F0F0168709}"/>
              </a:ext>
            </a:extLst>
          </p:cNvPr>
          <p:cNvSpPr txBox="1">
            <a:spLocks/>
          </p:cNvSpPr>
          <p:nvPr/>
        </p:nvSpPr>
        <p:spPr>
          <a:xfrm>
            <a:off x="425666" y="2394094"/>
            <a:ext cx="8245365" cy="1201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18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Conflict Resolution </a:t>
            </a:r>
            <a:r>
              <a:rPr lang="mr-IN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–</a:t>
            </a: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32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How we are able to discuss and resolve our differences</a:t>
            </a:r>
            <a:endParaRPr lang="en-US" sz="3200" i="1" dirty="0">
              <a:solidFill>
                <a:srgbClr val="C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123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1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A70CF2-A46B-5FF8-1E91-BCBA291353F1}"/>
              </a:ext>
            </a:extLst>
          </p:cNvPr>
          <p:cNvSpPr txBox="1">
            <a:spLocks/>
          </p:cNvSpPr>
          <p:nvPr/>
        </p:nvSpPr>
        <p:spPr>
          <a:xfrm>
            <a:off x="435246" y="917088"/>
            <a:ext cx="8229600" cy="1367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Leisure Activities </a:t>
            </a:r>
            <a:r>
              <a:rPr lang="mr-IN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–</a:t>
            </a: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32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How we balance activities together and apart</a:t>
            </a:r>
            <a:endParaRPr lang="en-US" sz="4800" i="1" dirty="0">
              <a:solidFill>
                <a:srgbClr val="C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B76CBFB-C35A-A748-11FF-953D69858F1F}"/>
              </a:ext>
            </a:extLst>
          </p:cNvPr>
          <p:cNvSpPr txBox="1">
            <a:spLocks/>
          </p:cNvSpPr>
          <p:nvPr/>
        </p:nvSpPr>
        <p:spPr>
          <a:xfrm>
            <a:off x="435246" y="2457863"/>
            <a:ext cx="8229600" cy="1063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Sexuality and Affection </a:t>
            </a:r>
            <a:r>
              <a:rPr lang="mr-IN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–</a:t>
            </a: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32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How comfortable we are discussing sexual issues and affection</a:t>
            </a:r>
            <a:endParaRPr lang="en-US" sz="4800" i="1" dirty="0">
              <a:solidFill>
                <a:srgbClr val="C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B2BAEC-DF8B-DCEE-F51A-FA557B81A150}"/>
              </a:ext>
            </a:extLst>
          </p:cNvPr>
          <p:cNvSpPr txBox="1">
            <a:spLocks/>
          </p:cNvSpPr>
          <p:nvPr/>
        </p:nvSpPr>
        <p:spPr>
          <a:xfrm>
            <a:off x="435246" y="3868285"/>
            <a:ext cx="8229600" cy="1057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Family and Friends </a:t>
            </a:r>
            <a:r>
              <a:rPr lang="mr-IN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–</a:t>
            </a: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32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How we feel about our relationships with relatives and friends</a:t>
            </a:r>
            <a:endParaRPr lang="en-US" sz="4800" i="1" dirty="0">
              <a:solidFill>
                <a:srgbClr val="C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28198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EAD4CAA-9D91-D944-B6EA-10D6CE84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0AA7CDC6-054D-CF40-91E1-0BC5DC973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827"/>
          <a:stretch/>
        </p:blipFill>
        <p:spPr>
          <a:xfrm>
            <a:off x="164811" y="0"/>
            <a:ext cx="4404928" cy="43073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5F0EB4-1FC0-4343-B189-292CAFFF0B34}"/>
              </a:ext>
            </a:extLst>
          </p:cNvPr>
          <p:cNvSpPr/>
          <p:nvPr/>
        </p:nvSpPr>
        <p:spPr>
          <a:xfrm>
            <a:off x="1482555" y="3146750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dirty="0">
                <a:effectLst/>
                <a:latin typeface="Arial" panose="020B0604020202020204" pitchFamily="34" charset="0"/>
                <a:hlinkClick r:id="rId4"/>
              </a:rPr>
              <a:t>121780JVP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45A77-ED3B-0249-849E-131C36DB5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138" y="742723"/>
            <a:ext cx="3474130" cy="4502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45AC68-0ADE-EC4E-9DA2-DB3C7A4E3BB8}"/>
              </a:ext>
            </a:extLst>
          </p:cNvPr>
          <p:cNvSpPr/>
          <p:nvPr/>
        </p:nvSpPr>
        <p:spPr>
          <a:xfrm>
            <a:off x="547806" y="41995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  <a:hlinkClick r:id="rId6"/>
              </a:rPr>
              <a:t>http://strongerfamilies.com/couple-checkup</a:t>
            </a:r>
            <a:endParaRPr lang="en-US" dirty="0">
              <a:latin typeface="Franklin Gothic Demi" charset="0"/>
              <a:ea typeface="Franklin Gothic Demi" charset="0"/>
              <a:cs typeface="Franklin Gothic D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332564"/>
      </p:ext>
    </p:extLst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10"/>
            <a:ext cx="9144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4C496D-9335-C43D-55C1-FCEC44CDA816}"/>
              </a:ext>
            </a:extLst>
          </p:cNvPr>
          <p:cNvSpPr txBox="1">
            <a:spLocks/>
          </p:cNvSpPr>
          <p:nvPr/>
        </p:nvSpPr>
        <p:spPr>
          <a:xfrm>
            <a:off x="431864" y="1249869"/>
            <a:ext cx="8229600" cy="1288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Relationship Roles </a:t>
            </a:r>
            <a:r>
              <a:rPr lang="mr-IN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–</a:t>
            </a: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32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How we share decision making and responsibilities </a:t>
            </a:r>
            <a:endParaRPr lang="en-US" sz="4800" i="1" dirty="0">
              <a:solidFill>
                <a:srgbClr val="C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C8EC89-2AF0-B679-AD18-416B7C6170B8}"/>
              </a:ext>
            </a:extLst>
          </p:cNvPr>
          <p:cNvSpPr txBox="1">
            <a:spLocks/>
          </p:cNvSpPr>
          <p:nvPr/>
        </p:nvSpPr>
        <p:spPr>
          <a:xfrm>
            <a:off x="431864" y="2640731"/>
            <a:ext cx="8229600" cy="1312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Children and Parenting </a:t>
            </a:r>
            <a:r>
              <a:rPr lang="mr-IN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–</a:t>
            </a: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32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How we view issues related to having and raising children</a:t>
            </a:r>
            <a:endParaRPr lang="en-US" sz="3200" i="1" dirty="0">
              <a:solidFill>
                <a:srgbClr val="C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94863E-47C4-21B3-C394-2368F613BFC1}"/>
              </a:ext>
            </a:extLst>
          </p:cNvPr>
          <p:cNvSpPr txBox="1">
            <a:spLocks/>
          </p:cNvSpPr>
          <p:nvPr/>
        </p:nvSpPr>
        <p:spPr>
          <a:xfrm>
            <a:off x="431864" y="3953217"/>
            <a:ext cx="8229600" cy="1243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Spiritual Beliefs </a:t>
            </a:r>
            <a:r>
              <a:rPr lang="mr-IN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–</a:t>
            </a: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32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How we view religious values and beliefs.</a:t>
            </a:r>
            <a:endParaRPr lang="en-US" sz="4800" i="1" dirty="0">
              <a:solidFill>
                <a:srgbClr val="C00000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7418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-33865" y="195958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Uniquely Made: </a:t>
            </a:r>
          </a:p>
          <a:p>
            <a:pPr algn="ctr"/>
            <a:r>
              <a:rPr lang="en-US" sz="36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Understanding &amp; Applying the OXYGEN PROFILE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10954"/>
            <a:ext cx="83566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49445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-33865" y="195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OXYGEN Compass</a:t>
            </a:r>
            <a:endParaRPr lang="en-US" sz="36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6" name="Picture 5" descr="Oxygen_PP_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8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5751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12" y="103786"/>
            <a:ext cx="5323376" cy="55438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9043" y="2279374"/>
            <a:ext cx="1205948" cy="1148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969026" y="4400551"/>
            <a:ext cx="1205948" cy="12250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969026" y="103786"/>
            <a:ext cx="1205948" cy="13048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12126" y="2342535"/>
            <a:ext cx="1321562" cy="967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84686" y="756207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319958" y="3716599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66864" y="3778115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08934" y="696003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0028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-33865" y="19595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OXYGEN Compass</a:t>
            </a:r>
            <a:endParaRPr lang="en-US" sz="36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89" y="996508"/>
            <a:ext cx="4671491" cy="486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9043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9E68C-71C7-C573-CA37-9C0D5F882C73}"/>
              </a:ext>
            </a:extLst>
          </p:cNvPr>
          <p:cNvSpPr txBox="1"/>
          <p:nvPr/>
        </p:nvSpPr>
        <p:spPr>
          <a:xfrm>
            <a:off x="574232" y="280759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Personality Insights </a:t>
            </a:r>
            <a:r>
              <a:rPr lang="en-US" sz="40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(in YOUR report) </a:t>
            </a:r>
            <a:endParaRPr lang="en-US" sz="36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976FF1-F5EC-5147-1107-C81C546E9C2C}"/>
              </a:ext>
            </a:extLst>
          </p:cNvPr>
          <p:cNvSpPr txBox="1"/>
          <p:nvPr/>
        </p:nvSpPr>
        <p:spPr>
          <a:xfrm>
            <a:off x="757025" y="339823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Narrative about YOU:</a:t>
            </a:r>
          </a:p>
          <a:p>
            <a:pPr marL="457189" indent="-457189">
              <a:buFont typeface="Arial"/>
              <a:buChar char="•"/>
            </a:pPr>
            <a:r>
              <a:rPr lang="en-US" sz="3200" dirty="0"/>
              <a:t>General statements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777287-C1E3-DB3E-46BD-7391A56EF14D}"/>
              </a:ext>
            </a:extLst>
          </p:cNvPr>
          <p:cNvSpPr txBox="1"/>
          <p:nvPr/>
        </p:nvSpPr>
        <p:spPr>
          <a:xfrm>
            <a:off x="757025" y="435999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/>
              <a:buChar char="•"/>
            </a:pPr>
            <a:r>
              <a:rPr lang="en-US" sz="3200" dirty="0"/>
              <a:t>Strengths and Personality Style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4B932F-DDF8-0F02-1D2F-A5EBCDC87D98}"/>
              </a:ext>
            </a:extLst>
          </p:cNvPr>
          <p:cNvSpPr txBox="1"/>
          <p:nvPr/>
        </p:nvSpPr>
        <p:spPr>
          <a:xfrm>
            <a:off x="757025" y="485243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/>
              <a:buChar char="•"/>
            </a:pPr>
            <a:r>
              <a:rPr lang="en-US" sz="3200" dirty="0"/>
              <a:t>Reflective of your Natural way of relating   </a:t>
            </a:r>
          </a:p>
        </p:txBody>
      </p:sp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265E8BA-4F93-538D-7115-FA521B79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720" y="147030"/>
            <a:ext cx="6890559" cy="251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11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265E8BA-4F93-538D-7115-FA521B79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720" y="367932"/>
            <a:ext cx="6890559" cy="2513537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5C9F707A-DBCD-87D3-20AE-F61C813DC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12" y="857250"/>
            <a:ext cx="9144000" cy="6000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C87444-1C46-D71D-56A4-F79DE72B7FCB}"/>
              </a:ext>
            </a:extLst>
          </p:cNvPr>
          <p:cNvSpPr txBox="1"/>
          <p:nvPr/>
        </p:nvSpPr>
        <p:spPr>
          <a:xfrm>
            <a:off x="323348" y="305875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Keys to Motivating  </a:t>
            </a:r>
            <a:r>
              <a:rPr lang="en-US" sz="40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(report)</a:t>
            </a:r>
            <a:endParaRPr lang="en-US" sz="36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98612-8A8E-B544-18B2-F1F1C352A096}"/>
              </a:ext>
            </a:extLst>
          </p:cNvPr>
          <p:cNvSpPr txBox="1"/>
          <p:nvPr/>
        </p:nvSpPr>
        <p:spPr>
          <a:xfrm>
            <a:off x="344112" y="375034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Motivations = Wants and/or Desires </a:t>
            </a:r>
          </a:p>
          <a:p>
            <a:pPr marL="457189" indent="-457189">
              <a:buFont typeface="Arial"/>
              <a:buChar char="•"/>
            </a:pPr>
            <a:r>
              <a:rPr lang="en-US" sz="3200" dirty="0"/>
              <a:t>General statements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105698-A141-DB2D-721A-7C1F0B43039E}"/>
              </a:ext>
            </a:extLst>
          </p:cNvPr>
          <p:cNvSpPr txBox="1"/>
          <p:nvPr/>
        </p:nvSpPr>
        <p:spPr>
          <a:xfrm>
            <a:off x="323348" y="47308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/>
              <a:buChar char="•"/>
            </a:pPr>
            <a:r>
              <a:rPr lang="en-US" sz="3200" dirty="0"/>
              <a:t>Current and Active Motivations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15A4C3-83E8-B077-8630-B6BB4F282939}"/>
              </a:ext>
            </a:extLst>
          </p:cNvPr>
          <p:cNvSpPr txBox="1"/>
          <p:nvPr/>
        </p:nvSpPr>
        <p:spPr>
          <a:xfrm>
            <a:off x="341068" y="519054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/>
              <a:buChar char="•"/>
            </a:pPr>
            <a:r>
              <a:rPr lang="en-US" sz="3200" dirty="0"/>
              <a:t>Goals to reach </a:t>
            </a:r>
          </a:p>
        </p:txBody>
      </p:sp>
    </p:spTree>
    <p:extLst>
      <p:ext uri="{BB962C8B-B14F-4D97-AF65-F5344CB8AC3E}">
        <p14:creationId xmlns:p14="http://schemas.microsoft.com/office/powerpoint/2010/main" val="37804838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39" y="1868661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BREAKOUT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Mapping Your OXYGEN Profile</a:t>
            </a:r>
          </a:p>
        </p:txBody>
      </p:sp>
    </p:spTree>
    <p:extLst>
      <p:ext uri="{BB962C8B-B14F-4D97-AF65-F5344CB8AC3E}">
        <p14:creationId xmlns:p14="http://schemas.microsoft.com/office/powerpoint/2010/main" val="3231000495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-500382" y="397193"/>
            <a:ext cx="10222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3R’s: Respond, Relate, Reinforce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371"/>
            <a:ext cx="9144000" cy="485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56599"/>
      </p:ext>
    </p:extLst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8" y="1533705"/>
            <a:ext cx="9144000" cy="43837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21199" y="397193"/>
            <a:ext cx="10222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3R’s: Respond, Relate, Reinforce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98093"/>
      </p:ext>
    </p:extLst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39" y="1708023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ACTION PLAN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Exploring Your 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Keys To Motivating</a:t>
            </a:r>
          </a:p>
        </p:txBody>
      </p:sp>
    </p:spTree>
    <p:extLst>
      <p:ext uri="{BB962C8B-B14F-4D97-AF65-F5344CB8AC3E}">
        <p14:creationId xmlns:p14="http://schemas.microsoft.com/office/powerpoint/2010/main" val="1594560078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EAD4CAA-9D91-D944-B6EA-10D6CE84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18AD63-277E-624C-AB58-B6473CB01998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229600" cy="4621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Franklin Gothic Demi" charset="0"/>
                <a:ea typeface="Franklin Gothic Demi" charset="0"/>
                <a:cs typeface="Franklin Gothic Demi" charset="0"/>
              </a:rPr>
              <a:t>Introductions…</a:t>
            </a:r>
            <a:b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b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1. How long have you been together?</a:t>
            </a:r>
            <a:b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b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2. The first thing you noticed about your spouse? </a:t>
            </a:r>
            <a:b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b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3. Something unique about your relationship? </a:t>
            </a:r>
          </a:p>
        </p:txBody>
      </p:sp>
    </p:spTree>
    <p:extLst>
      <p:ext uri="{BB962C8B-B14F-4D97-AF65-F5344CB8AC3E}">
        <p14:creationId xmlns:p14="http://schemas.microsoft.com/office/powerpoint/2010/main" val="4065549326"/>
      </p:ext>
    </p:extLst>
  </p:cSld>
  <p:clrMapOvr>
    <a:masterClrMapping/>
  </p:clrMapOvr>
  <p:transition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72" y="1806876"/>
            <a:ext cx="8810367" cy="2382065"/>
          </a:xfrm>
        </p:spPr>
        <p:txBody>
          <a:bodyPr>
            <a:noAutofit/>
          </a:bodyPr>
          <a:lstStyle/>
          <a:p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Great Communication:</a:t>
            </a:r>
            <a:b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</a:br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Love, Respect &amp; Empathy</a:t>
            </a:r>
          </a:p>
        </p:txBody>
      </p:sp>
    </p:spTree>
    <p:extLst>
      <p:ext uri="{BB962C8B-B14F-4D97-AF65-F5344CB8AC3E}">
        <p14:creationId xmlns:p14="http://schemas.microsoft.com/office/powerpoint/2010/main" val="1933703930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CF6852-CBC4-144E-8185-A188CD09C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dirty="0"/>
              <a:t>Add “Your Getting Robed” Video</a:t>
            </a:r>
          </a:p>
        </p:txBody>
      </p:sp>
    </p:spTree>
    <p:extLst>
      <p:ext uri="{BB962C8B-B14F-4D97-AF65-F5344CB8AC3E}">
        <p14:creationId xmlns:p14="http://schemas.microsoft.com/office/powerpoint/2010/main" val="3673838734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6232" y="9207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+mn-lt"/>
              </a:rPr>
              <a:t>Nonverbal Communication</a:t>
            </a:r>
            <a:endParaRPr lang="en-US" b="1" dirty="0">
              <a:latin typeface="+mn-lt"/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161404"/>
              </p:ext>
            </p:extLst>
          </p:nvPr>
        </p:nvGraphicFramePr>
        <p:xfrm>
          <a:off x="756232" y="1509713"/>
          <a:ext cx="7446404" cy="4903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6430221"/>
      </p:ext>
    </p:extLst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ECF6496-4A30-9D43-B94A-31BB61FE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326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Add “The Office – Non Verbal Communication” Video</a:t>
            </a:r>
          </a:p>
        </p:txBody>
      </p:sp>
    </p:spTree>
    <p:extLst>
      <p:ext uri="{BB962C8B-B14F-4D97-AF65-F5344CB8AC3E}">
        <p14:creationId xmlns:p14="http://schemas.microsoft.com/office/powerpoint/2010/main" val="1077933917"/>
      </p:ext>
    </p:extLst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6877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BREAKOUT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Focusing Exercise</a:t>
            </a:r>
          </a:p>
        </p:txBody>
      </p:sp>
    </p:spTree>
    <p:extLst>
      <p:ext uri="{BB962C8B-B14F-4D97-AF65-F5344CB8AC3E}">
        <p14:creationId xmlns:p14="http://schemas.microsoft.com/office/powerpoint/2010/main" val="3716525699"/>
      </p:ext>
    </p:extLst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6877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“All of Me”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by John Legend</a:t>
            </a:r>
          </a:p>
        </p:txBody>
      </p:sp>
      <p:pic>
        <p:nvPicPr>
          <p:cNvPr id="3" name="06 All of M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40011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344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5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20" y="963828"/>
            <a:ext cx="8229600" cy="462142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Franklin Gothic Demi" charset="0"/>
                <a:ea typeface="Franklin Gothic Demi" charset="0"/>
                <a:cs typeface="Franklin Gothic Demi" charset="0"/>
              </a:rPr>
              <a:t>Focusing Exercise Questions</a:t>
            </a:r>
            <a:r>
              <a:rPr lang="en-US" sz="3200" dirty="0">
                <a:latin typeface="Franklin Gothic Demi" charset="0"/>
                <a:ea typeface="Franklin Gothic Demi" charset="0"/>
                <a:cs typeface="Franklin Gothic Demi" charset="0"/>
              </a:rPr>
              <a:t>: </a:t>
            </a:r>
            <a:b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b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1. What did you experience/feel during this exercise?</a:t>
            </a:r>
            <a:b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b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2. What was difficult for you in this exercise?</a:t>
            </a:r>
            <a:b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b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3. What did you learn about your spouse during this exercise?</a:t>
            </a:r>
          </a:p>
        </p:txBody>
      </p:sp>
      <p:pic>
        <p:nvPicPr>
          <p:cNvPr id="3" name="04 I Won't Give Up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3289" y="51788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904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12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39" y="1275536"/>
            <a:ext cx="8229600" cy="3457102"/>
          </a:xfrm>
        </p:spPr>
        <p:txBody>
          <a:bodyPr>
            <a:normAutofit/>
          </a:bodyPr>
          <a:lstStyle/>
          <a:p>
            <a:r>
              <a:rPr lang="en-US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Add Video:</a:t>
            </a:r>
            <a:br>
              <a:rPr lang="en-US" sz="36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br>
              <a:rPr lang="en-US" sz="12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28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Empathy vs Sympathy</a:t>
            </a:r>
            <a:br>
              <a:rPr lang="en-US" sz="28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28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By </a:t>
            </a:r>
            <a:r>
              <a:rPr lang="en-US" sz="2800" i="1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Brene</a:t>
            </a:r>
            <a:r>
              <a:rPr lang="en-US" sz="28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Brown</a:t>
            </a:r>
          </a:p>
        </p:txBody>
      </p:sp>
    </p:spTree>
    <p:extLst>
      <p:ext uri="{BB962C8B-B14F-4D97-AF65-F5344CB8AC3E}">
        <p14:creationId xmlns:p14="http://schemas.microsoft.com/office/powerpoint/2010/main" val="1027730181"/>
      </p:ext>
    </p:extLst>
  </p:cSld>
  <p:clrMapOvr>
    <a:masterClrMapping/>
  </p:clrMapOvr>
  <p:transition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6877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The </a:t>
            </a:r>
            <a:r>
              <a:rPr lang="en-US" sz="4800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Couplelogue</a:t>
            </a:r>
            <a:endParaRPr lang="en-US" sz="48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339355"/>
      </p:ext>
    </p:extLst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89968" y="1213147"/>
            <a:ext cx="2313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Franklin Gothic Demi" charset="0"/>
                <a:ea typeface="Franklin Gothic Demi" charset="0"/>
                <a:cs typeface="Franklin Gothic Demi" charset="0"/>
              </a:rPr>
              <a:t>The Goal: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968" y="2072119"/>
            <a:ext cx="8042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/>
              <a:buChar char="•"/>
            </a:pP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Each partner to be understood by the other</a:t>
            </a:r>
          </a:p>
          <a:p>
            <a:endParaRPr lang="en-US" sz="3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marL="514350" indent="-514350">
              <a:buFont typeface="Arial"/>
              <a:buChar char="•"/>
            </a:pP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NOT necessarily agreement</a:t>
            </a:r>
          </a:p>
          <a:p>
            <a:pPr marL="514350" indent="-514350">
              <a:buFont typeface="Arial"/>
              <a:buChar char="•"/>
            </a:pPr>
            <a:endParaRPr lang="en-US" sz="3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marL="514350" indent="-514350">
              <a:buFont typeface="Arial"/>
              <a:buChar char="•"/>
            </a:pP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NOT to solve a problem</a:t>
            </a:r>
          </a:p>
        </p:txBody>
      </p:sp>
    </p:spTree>
    <p:extLst>
      <p:ext uri="{BB962C8B-B14F-4D97-AF65-F5344CB8AC3E}">
        <p14:creationId xmlns:p14="http://schemas.microsoft.com/office/powerpoint/2010/main" val="185412852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F18AD63-277E-624C-AB58-B6473CB01998}"/>
              </a:ext>
            </a:extLst>
          </p:cNvPr>
          <p:cNvSpPr txBox="1">
            <a:spLocks/>
          </p:cNvSpPr>
          <p:nvPr/>
        </p:nvSpPr>
        <p:spPr>
          <a:xfrm>
            <a:off x="457200" y="875116"/>
            <a:ext cx="8229600" cy="46214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Franklin Gothic Demi" charset="0"/>
                <a:ea typeface="Franklin Gothic Demi" charset="0"/>
                <a:cs typeface="Franklin Gothic Demi" charset="0"/>
              </a:rPr>
              <a:t>Add Family Intro (optional)</a:t>
            </a:r>
            <a:endParaRPr lang="en-US" sz="3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706660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58"/>
            <a:ext cx="9144000" cy="6858000"/>
          </a:xfrm>
        </p:spPr>
      </p:pic>
      <p:grpSp>
        <p:nvGrpSpPr>
          <p:cNvPr id="8" name="Group 7"/>
          <p:cNvGrpSpPr/>
          <p:nvPr/>
        </p:nvGrpSpPr>
        <p:grpSpPr>
          <a:xfrm>
            <a:off x="653915" y="543096"/>
            <a:ext cx="7843885" cy="4875519"/>
            <a:chOff x="862085" y="626380"/>
            <a:chExt cx="7843885" cy="4875519"/>
          </a:xfrm>
        </p:grpSpPr>
        <p:sp>
          <p:nvSpPr>
            <p:cNvPr id="5" name="TextBox 4"/>
            <p:cNvSpPr txBox="1"/>
            <p:nvPr/>
          </p:nvSpPr>
          <p:spPr>
            <a:xfrm>
              <a:off x="1538747" y="626380"/>
              <a:ext cx="64905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Franklin Gothic Demi" charset="0"/>
                  <a:ea typeface="Franklin Gothic Demi" charset="0"/>
                  <a:cs typeface="Franklin Gothic Demi" charset="0"/>
                </a:rPr>
                <a:t>How the </a:t>
              </a:r>
              <a:r>
                <a:rPr lang="en-US" sz="4000" dirty="0" err="1">
                  <a:latin typeface="Franklin Gothic Demi" charset="0"/>
                  <a:ea typeface="Franklin Gothic Demi" charset="0"/>
                  <a:cs typeface="Franklin Gothic Demi" charset="0"/>
                </a:rPr>
                <a:t>Couplelogue</a:t>
              </a:r>
              <a:r>
                <a:rPr lang="en-US" sz="4000" dirty="0">
                  <a:latin typeface="Franklin Gothic Demi" charset="0"/>
                  <a:ea typeface="Franklin Gothic Demi" charset="0"/>
                  <a:cs typeface="Franklin Gothic Demi" charset="0"/>
                </a:rPr>
                <a:t> Works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62085" y="2393356"/>
              <a:ext cx="7843885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/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SPEAKER: Send message, in small enough pieces to be mirrored</a:t>
              </a:r>
            </a:p>
            <a:p>
              <a:pPr marL="514350" indent="-514350"/>
              <a:endPara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  <a:p>
              <a:pPr marL="514350" indent="-514350"/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LISTENER: </a:t>
              </a:r>
            </a:p>
            <a:p>
              <a:pPr marL="514350" indent="-514350">
                <a:buAutoNum type="alphaLcPeriod"/>
              </a:pPr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“What I heard you say is…”</a:t>
              </a:r>
            </a:p>
            <a:p>
              <a:pPr marL="514350" indent="-514350">
                <a:buAutoNum type="alphaLcPeriod"/>
              </a:pPr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“Is that correct?” and </a:t>
              </a:r>
            </a:p>
            <a:p>
              <a:pPr marL="514350" indent="-514350">
                <a:buAutoNum type="alphaLcPeriod"/>
              </a:pPr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“Is there more?”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28236" y="1471852"/>
              <a:ext cx="54875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Part I: </a:t>
              </a:r>
              <a:r>
                <a:rPr lang="en-US" sz="3600" b="1" u="sng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Mirroring</a:t>
              </a:r>
              <a:r>
                <a:rPr lang="en-US" sz="36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 (Listening Part)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01251"/>
      </p:ext>
    </p:extLst>
  </p:cSld>
  <p:clrMapOvr>
    <a:masterClrMapping/>
  </p:clrMapOvr>
  <p:transition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4"/>
            <a:ext cx="9144000" cy="6858000"/>
          </a:xfrm>
        </p:spPr>
      </p:pic>
      <p:grpSp>
        <p:nvGrpSpPr>
          <p:cNvPr id="8" name="Group 7"/>
          <p:cNvGrpSpPr/>
          <p:nvPr/>
        </p:nvGrpSpPr>
        <p:grpSpPr>
          <a:xfrm>
            <a:off x="704171" y="805580"/>
            <a:ext cx="7250228" cy="4460935"/>
            <a:chOff x="862085" y="1471852"/>
            <a:chExt cx="7975251" cy="4460935"/>
          </a:xfrm>
        </p:grpSpPr>
        <p:sp>
          <p:nvSpPr>
            <p:cNvPr id="6" name="TextBox 5"/>
            <p:cNvSpPr txBox="1"/>
            <p:nvPr/>
          </p:nvSpPr>
          <p:spPr>
            <a:xfrm>
              <a:off x="862085" y="2393356"/>
              <a:ext cx="7843885" cy="3539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/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LISTENER: Crafts a statement validating the Speakers thought process based on what they just heard.</a:t>
              </a:r>
            </a:p>
            <a:p>
              <a:pPr marL="514350" indent="-514350"/>
              <a:endPara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  <a:p>
              <a:pPr marL="514350" indent="-514350"/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EXAMPLES: </a:t>
              </a:r>
            </a:p>
            <a:p>
              <a:pPr marL="514350" indent="-514350">
                <a:buAutoNum type="alphaLcPeriod"/>
              </a:pPr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“I can see how you would think</a:t>
              </a:r>
              <a:r>
                <a:rPr lang="mr-IN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…</a:t>
              </a:r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”</a:t>
              </a:r>
            </a:p>
            <a:p>
              <a:pPr marL="514350" indent="-514350">
                <a:buAutoNum type="alphaLcPeriod"/>
              </a:pPr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“You make a good point about</a:t>
              </a:r>
              <a:r>
                <a:rPr lang="mr-IN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…</a:t>
              </a:r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” </a:t>
              </a:r>
            </a:p>
            <a:p>
              <a:endPara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28236" y="1471852"/>
              <a:ext cx="70091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Part 2: </a:t>
              </a:r>
              <a:r>
                <a:rPr lang="en-US" sz="3600" b="1" u="sng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Validation</a:t>
              </a:r>
              <a:r>
                <a:rPr lang="en-US" sz="36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 (Thinking Part)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700648"/>
      </p:ext>
    </p:extLst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4"/>
            <a:ext cx="9144000" cy="6858000"/>
          </a:xfrm>
        </p:spPr>
      </p:pic>
      <p:grpSp>
        <p:nvGrpSpPr>
          <p:cNvPr id="8" name="Group 7"/>
          <p:cNvGrpSpPr/>
          <p:nvPr/>
        </p:nvGrpSpPr>
        <p:grpSpPr>
          <a:xfrm>
            <a:off x="704171" y="805580"/>
            <a:ext cx="7130803" cy="5322709"/>
            <a:chOff x="862085" y="1471852"/>
            <a:chExt cx="7843885" cy="5322709"/>
          </a:xfrm>
        </p:grpSpPr>
        <p:sp>
          <p:nvSpPr>
            <p:cNvPr id="6" name="TextBox 5"/>
            <p:cNvSpPr txBox="1"/>
            <p:nvPr/>
          </p:nvSpPr>
          <p:spPr>
            <a:xfrm>
              <a:off x="862085" y="2393356"/>
              <a:ext cx="7843885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/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LISTENER: Crafts a statement empathizing  with how the speaker may feel about the situation.</a:t>
              </a:r>
            </a:p>
            <a:p>
              <a:pPr marL="514350" indent="-514350"/>
              <a:endPara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  <a:p>
              <a:pPr marL="514350" indent="-514350"/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EXAMPLES: </a:t>
              </a:r>
            </a:p>
            <a:p>
              <a:pPr marL="514350" indent="-514350">
                <a:buAutoNum type="alphaLcPeriod"/>
              </a:pPr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“It sounds as if you may be feeling</a:t>
              </a:r>
              <a:r>
                <a:rPr lang="mr-IN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…</a:t>
              </a:r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 Is that right?”</a:t>
              </a:r>
            </a:p>
            <a:p>
              <a:pPr marL="514350" indent="-514350">
                <a:buAutoNum type="alphaLcPeriod"/>
              </a:pPr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“If I was in your shoes, I might feel</a:t>
              </a:r>
              <a:r>
                <a:rPr lang="mr-IN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…</a:t>
              </a:r>
              <a:r>
                <a:rPr lang="en-US" sz="28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 Is that how you feel?” </a:t>
              </a:r>
            </a:p>
            <a:p>
              <a:endPara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28236" y="1471852"/>
              <a:ext cx="57431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Part 3: </a:t>
              </a:r>
              <a:r>
                <a:rPr lang="en-US" sz="3600" b="1" u="sng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Empathy</a:t>
              </a:r>
              <a:r>
                <a:rPr lang="en-US" sz="3600" dirty="0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 (Feeling Part)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040267"/>
      </p:ext>
    </p:extLst>
  </p:cSld>
  <p:clrMapOvr>
    <a:masterClrMapping/>
  </p:clrMapOvr>
  <p:transition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5"/>
            <a:ext cx="9144000" cy="6858000"/>
          </a:xfrm>
        </p:spPr>
      </p:pic>
      <p:grpSp>
        <p:nvGrpSpPr>
          <p:cNvPr id="7" name="Group 6"/>
          <p:cNvGrpSpPr/>
          <p:nvPr/>
        </p:nvGrpSpPr>
        <p:grpSpPr>
          <a:xfrm>
            <a:off x="505640" y="375337"/>
            <a:ext cx="8242943" cy="5605333"/>
            <a:chOff x="1704246" y="671899"/>
            <a:chExt cx="5629098" cy="4556889"/>
          </a:xfrm>
        </p:grpSpPr>
        <p:pic>
          <p:nvPicPr>
            <p:cNvPr id="5" name="Picture 5" descr="C:\Documents and Settings\jvaldovinos\Local Settings\Temporary Internet Files\Content.IE5\WX234H2F\MPj04331180000[1]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04246" y="671899"/>
              <a:ext cx="5629098" cy="4556889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1996920" y="2609587"/>
              <a:ext cx="5105400" cy="825689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Franklin Gothic Demi" charset="0"/>
                  <a:ea typeface="Franklin Gothic Demi" charset="0"/>
                  <a:cs typeface="Franklin Gothic Demi" charset="0"/>
                </a:rPr>
                <a:t>Stu and Missy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3561492"/>
      </p:ext>
    </p:extLst>
  </p:cSld>
  <p:clrMapOvr>
    <a:masterClrMapping/>
  </p:clrMapOvr>
  <p:transition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12"/>
            <a:ext cx="9144000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63FDBBF-30F1-204E-9334-B1F3A3D68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roots_illustration.png">
            <a:extLst>
              <a:ext uri="{FF2B5EF4-FFF2-40B4-BE49-F238E27FC236}">
                <a16:creationId xmlns:a16="http://schemas.microsoft.com/office/drawing/2014/main" id="{AEAB30BB-2CA2-A74F-BD21-864AB2E29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45" y="24712"/>
            <a:ext cx="7010400" cy="616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56093"/>
      </p:ext>
    </p:extLst>
  </p:cSld>
  <p:clrMapOvr>
    <a:masterClrMapping/>
  </p:clrMapOvr>
  <p:transition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6877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ACTION PLAN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Reflecting on Your Past</a:t>
            </a:r>
          </a:p>
        </p:txBody>
      </p:sp>
    </p:spTree>
    <p:extLst>
      <p:ext uri="{BB962C8B-B14F-4D97-AF65-F5344CB8AC3E}">
        <p14:creationId xmlns:p14="http://schemas.microsoft.com/office/powerpoint/2010/main" val="1772489334"/>
      </p:ext>
    </p:extLst>
  </p:cSld>
  <p:clrMapOvr>
    <a:masterClrMapping/>
  </p:clrMapOvr>
  <p:transition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39" y="1708023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  PTSD &amp; Your Relationship</a:t>
            </a:r>
          </a:p>
        </p:txBody>
      </p:sp>
    </p:spTree>
    <p:extLst>
      <p:ext uri="{BB962C8B-B14F-4D97-AF65-F5344CB8AC3E}">
        <p14:creationId xmlns:p14="http://schemas.microsoft.com/office/powerpoint/2010/main" val="994840300"/>
      </p:ext>
    </p:extLst>
  </p:cSld>
  <p:clrMapOvr>
    <a:masterClrMapping/>
  </p:clrMapOvr>
  <p:transition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5CC9C7D-AC11-6544-BFD7-1552C2FC2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3BD06-96A0-D74B-A656-03137F95DD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26" b="22629"/>
          <a:stretch/>
        </p:blipFill>
        <p:spPr>
          <a:xfrm>
            <a:off x="2451596" y="274638"/>
            <a:ext cx="4308449" cy="518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85967"/>
      </p:ext>
    </p:extLst>
  </p:cSld>
  <p:clrMapOvr>
    <a:masterClrMapping/>
  </p:clrMapOvr>
  <p:transition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39" y="312167"/>
            <a:ext cx="8229600" cy="568366"/>
          </a:xfrm>
        </p:spPr>
        <p:txBody>
          <a:bodyPr>
            <a:noAutofit/>
          </a:bodyPr>
          <a:lstStyle/>
          <a:p>
            <a:r>
              <a:rPr lang="en-US" sz="60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PTSD SYMPTOMS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FEE129-6E4A-2243-BEB9-294AA18C0CE6}"/>
              </a:ext>
            </a:extLst>
          </p:cNvPr>
          <p:cNvSpPr/>
          <p:nvPr/>
        </p:nvSpPr>
        <p:spPr>
          <a:xfrm>
            <a:off x="454939" y="1192700"/>
            <a:ext cx="44557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DEPRESSION/ANXIETY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GUILT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HOPELESSNESS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EMOTIONAL NUMBNESS/DETACHMENT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NEGATIVE SELF-TALK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SUICIDAL IDEATION AND SUICIDAL GESTURES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FLASHBACKS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NIGHTMARES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240041-E697-0E48-8B55-A1DABDCE3B82}"/>
              </a:ext>
            </a:extLst>
          </p:cNvPr>
          <p:cNvSpPr/>
          <p:nvPr/>
        </p:nvSpPr>
        <p:spPr>
          <a:xfrm>
            <a:off x="4451205" y="1192700"/>
            <a:ext cx="44557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DIFFICULTY SLEEPING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DIFFICULTY CONCENTRATING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LOSS OF INTEREST IN ACTIVITIES AND HOBBIES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WITHDRAWAL/ISOLATION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LACK OF MOTIVATION TO MAINTAIN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AVOIDANCE OF TRIGGERS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HYPERVIGILANCE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COMPASSION FATIGUE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ALCOHOL/SUBSTANCE ABUSE</a:t>
            </a:r>
          </a:p>
        </p:txBody>
      </p:sp>
    </p:spTree>
    <p:extLst>
      <p:ext uri="{BB962C8B-B14F-4D97-AF65-F5344CB8AC3E}">
        <p14:creationId xmlns:p14="http://schemas.microsoft.com/office/powerpoint/2010/main" val="3882646218"/>
      </p:ext>
    </p:extLst>
  </p:cSld>
  <p:clrMapOvr>
    <a:masterClrMapping/>
  </p:clrMapOvr>
  <p:transition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49AA4F-BD79-F641-8D63-D38A94862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39" y="2286000"/>
            <a:ext cx="8229600" cy="1143000"/>
          </a:xfrm>
        </p:spPr>
        <p:txBody>
          <a:bodyPr/>
          <a:lstStyle/>
          <a:p>
            <a:r>
              <a:rPr lang="en-US" dirty="0"/>
              <a:t>Add “Pete &amp; CJ’s PTS Story” Video</a:t>
            </a:r>
          </a:p>
        </p:txBody>
      </p:sp>
    </p:spTree>
    <p:extLst>
      <p:ext uri="{BB962C8B-B14F-4D97-AF65-F5344CB8AC3E}">
        <p14:creationId xmlns:p14="http://schemas.microsoft.com/office/powerpoint/2010/main" val="3067261359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507" y="2301146"/>
            <a:ext cx="8229600" cy="1603588"/>
          </a:xfrm>
        </p:spPr>
        <p:txBody>
          <a:bodyPr>
            <a:noAutofit/>
          </a:bodyPr>
          <a:lstStyle/>
          <a:p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Understanding &amp; Building on </a:t>
            </a:r>
            <a:b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</a:br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our DIFFERENCES</a:t>
            </a:r>
          </a:p>
        </p:txBody>
      </p:sp>
    </p:spTree>
    <p:extLst>
      <p:ext uri="{BB962C8B-B14F-4D97-AF65-F5344CB8AC3E}">
        <p14:creationId xmlns:p14="http://schemas.microsoft.com/office/powerpoint/2010/main" val="1846448771"/>
      </p:ext>
    </p:extLst>
  </p:cSld>
  <p:clrMapOvr>
    <a:masterClrMapping/>
  </p:clrMapOvr>
  <p:transition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2105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0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Text Your Questions</a:t>
            </a:r>
            <a:endParaRPr lang="en-US" sz="36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26016"/>
      </p:ext>
    </p:extLst>
  </p:cSld>
  <p:clrMapOvr>
    <a:masterClrMapping/>
  </p:clrMapOvr>
  <p:transition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4186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The </a:t>
            </a:r>
            <a:r>
              <a:rPr lang="en-US" sz="4800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Couplelogue</a:t>
            </a:r>
            <a:endParaRPr lang="en-US" sz="48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32328"/>
      </p:ext>
    </p:extLst>
  </p:cSld>
  <p:clrMapOvr>
    <a:masterClrMapping/>
  </p:clrMapOvr>
  <p:transition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21772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72" y="1806876"/>
            <a:ext cx="8810367" cy="2382065"/>
          </a:xfrm>
        </p:spPr>
        <p:txBody>
          <a:bodyPr>
            <a:noAutofit/>
          </a:bodyPr>
          <a:lstStyle/>
          <a:p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Putting Out Fires:</a:t>
            </a:r>
            <a:b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</a:br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Communicating Through Conflict</a:t>
            </a:r>
          </a:p>
        </p:txBody>
      </p:sp>
    </p:spTree>
    <p:extLst>
      <p:ext uri="{BB962C8B-B14F-4D97-AF65-F5344CB8AC3E}">
        <p14:creationId xmlns:p14="http://schemas.microsoft.com/office/powerpoint/2010/main" val="849168697"/>
      </p:ext>
    </p:extLst>
  </p:cSld>
  <p:clrMapOvr>
    <a:masterClrMapping/>
  </p:clrMapOvr>
  <p:transition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5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39" y="1275536"/>
            <a:ext cx="8229600" cy="3457102"/>
          </a:xfrm>
        </p:spPr>
        <p:txBody>
          <a:bodyPr>
            <a:normAutofit/>
          </a:bodyPr>
          <a:lstStyle/>
          <a:p>
            <a:r>
              <a:rPr lang="en-US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Add Video:</a:t>
            </a:r>
            <a:br>
              <a:rPr lang="en-US" sz="36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br>
              <a:rPr lang="en-US" sz="12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28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Dual At the Mall</a:t>
            </a:r>
          </a:p>
        </p:txBody>
      </p:sp>
    </p:spTree>
    <p:extLst>
      <p:ext uri="{BB962C8B-B14F-4D97-AF65-F5344CB8AC3E}">
        <p14:creationId xmlns:p14="http://schemas.microsoft.com/office/powerpoint/2010/main" val="3048828386"/>
      </p:ext>
    </p:extLst>
  </p:cSld>
  <p:clrMapOvr>
    <a:masterClrMapping/>
  </p:clrMapOvr>
  <p:transition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5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76065" y="838117"/>
            <a:ext cx="6591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Franklin Gothic Demi" charset="0"/>
                <a:ea typeface="Franklin Gothic Demi" charset="0"/>
                <a:cs typeface="Franklin Gothic Demi" charset="0"/>
              </a:rPr>
              <a:t>Stop, Drop &amp; Roll – Time Out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074" y="1931179"/>
            <a:ext cx="882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1. RECOGNIZE your need for a time-out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082" y="2602632"/>
            <a:ext cx="6411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2. REQUEST a time-out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3080" y="3294995"/>
            <a:ext cx="766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3. RELAX and calm down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074" y="3996808"/>
            <a:ext cx="7660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4. REMEMBER what’s important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082" y="4684781"/>
            <a:ext cx="695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5. RESUME the conversation</a:t>
            </a:r>
          </a:p>
        </p:txBody>
      </p:sp>
    </p:spTree>
    <p:extLst>
      <p:ext uri="{BB962C8B-B14F-4D97-AF65-F5344CB8AC3E}">
        <p14:creationId xmlns:p14="http://schemas.microsoft.com/office/powerpoint/2010/main" val="17127929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6877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BREAKOUT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What’s Your Boiling Point?</a:t>
            </a:r>
          </a:p>
        </p:txBody>
      </p:sp>
    </p:spTree>
    <p:extLst>
      <p:ext uri="{BB962C8B-B14F-4D97-AF65-F5344CB8AC3E}">
        <p14:creationId xmlns:p14="http://schemas.microsoft.com/office/powerpoint/2010/main" val="975696221"/>
      </p:ext>
    </p:extLst>
  </p:cSld>
  <p:clrMapOvr>
    <a:masterClrMapping/>
  </p:clrMapOvr>
  <p:transition advClick="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5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38635" y="1441926"/>
            <a:ext cx="7508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Franklin Gothic Demi" charset="0"/>
                <a:ea typeface="Franklin Gothic Demi" charset="0"/>
                <a:cs typeface="Franklin Gothic Demi" charset="0"/>
              </a:rPr>
              <a:t>The Fuel Behind the Fire: ANGER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726" y="2368420"/>
            <a:ext cx="7843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Anger is a secondary emotion that we </a:t>
            </a:r>
          </a:p>
          <a:p>
            <a:pPr algn="ctr"/>
            <a:r>
              <a:rPr lang="en-US" sz="36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default to because we are unable or unwilling to deal with the primary emotion we are feeling.</a:t>
            </a:r>
          </a:p>
        </p:txBody>
      </p:sp>
    </p:spTree>
    <p:extLst>
      <p:ext uri="{BB962C8B-B14F-4D97-AF65-F5344CB8AC3E}">
        <p14:creationId xmlns:p14="http://schemas.microsoft.com/office/powerpoint/2010/main" val="1758045552"/>
      </p:ext>
    </p:extLst>
  </p:cSld>
  <p:clrMapOvr>
    <a:masterClrMapping/>
  </p:clrMapOvr>
  <p:transition advClick="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2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28011" y="764656"/>
            <a:ext cx="4887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Franklin Gothic Demi" charset="0"/>
                <a:ea typeface="Franklin Gothic Demi" charset="0"/>
                <a:cs typeface="Franklin Gothic Demi" charset="0"/>
              </a:rPr>
              <a:t>Passivity &amp; Control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0250" y="1877780"/>
            <a:ext cx="79948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Passivity</a:t>
            </a: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: When one partner lacks engagement in the relationship and/or the family</a:t>
            </a:r>
          </a:p>
          <a:p>
            <a:endParaRPr lang="en-US" sz="32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r>
              <a:rPr lang="en-US" sz="32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Control</a:t>
            </a:r>
            <a:r>
              <a: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: When one partner does not allow space for the other partner’s involvement in the relationship and/or the family</a:t>
            </a:r>
          </a:p>
        </p:txBody>
      </p:sp>
    </p:spTree>
    <p:extLst>
      <p:ext uri="{BB962C8B-B14F-4D97-AF65-F5344CB8AC3E}">
        <p14:creationId xmlns:p14="http://schemas.microsoft.com/office/powerpoint/2010/main" val="1487507941"/>
      </p:ext>
    </p:extLst>
  </p:cSld>
  <p:clrMapOvr>
    <a:masterClrMapping/>
  </p:clrMapOvr>
  <p:transition advClick="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6877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ACTION PLAN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10 Steps to Resolving Conflict</a:t>
            </a:r>
          </a:p>
        </p:txBody>
      </p:sp>
    </p:spTree>
    <p:extLst>
      <p:ext uri="{BB962C8B-B14F-4D97-AF65-F5344CB8AC3E}">
        <p14:creationId xmlns:p14="http://schemas.microsoft.com/office/powerpoint/2010/main" val="1089772319"/>
      </p:ext>
    </p:extLst>
  </p:cSld>
  <p:clrMapOvr>
    <a:masterClrMapping/>
  </p:clrMapOvr>
  <p:transition advClick="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55" y="1933000"/>
            <a:ext cx="8810367" cy="2382065"/>
          </a:xfrm>
        </p:spPr>
        <p:txBody>
          <a:bodyPr>
            <a:noAutofit/>
          </a:bodyPr>
          <a:lstStyle/>
          <a:p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Forgiveness Matters</a:t>
            </a:r>
            <a:br>
              <a:rPr lang="en-US">
                <a:latin typeface="Franklin Gothic Demi" charset="0"/>
                <a:ea typeface="Franklin Gothic Demi" charset="0"/>
                <a:cs typeface="Franklin Gothic Demi" charset="0"/>
              </a:rPr>
            </a:br>
            <a:br>
              <a:rPr lang="en-US">
                <a:latin typeface="Franklin Gothic Demi" charset="0"/>
                <a:ea typeface="Franklin Gothic Demi" charset="0"/>
                <a:cs typeface="Franklin Gothic Demi" charset="0"/>
              </a:rPr>
            </a:br>
            <a:br>
              <a:rPr lang="en-US">
                <a:latin typeface="Franklin Gothic Demi" charset="0"/>
                <a:ea typeface="Franklin Gothic Demi" charset="0"/>
                <a:cs typeface="Franklin Gothic Demi" charset="0"/>
              </a:rPr>
            </a:br>
            <a:b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</a:br>
            <a:r>
              <a:rPr lang="en-US" dirty="0">
                <a:ea typeface="Franklin Gothic Demi" charset="0"/>
                <a:cs typeface="Franklin Gothic Demi" charset="0"/>
              </a:rPr>
              <a:t>“It is easier to forgive an enemy, then to forgive a friend</a:t>
            </a:r>
            <a:r>
              <a:rPr lang="en-US">
                <a:ea typeface="Franklin Gothic Demi" charset="0"/>
                <a:cs typeface="Franklin Gothic Demi" charset="0"/>
              </a:rPr>
              <a:t>.” </a:t>
            </a:r>
            <a:r>
              <a:rPr lang="en-US">
                <a:latin typeface="Franklin Gothic Demi" charset="0"/>
                <a:ea typeface="Franklin Gothic Demi" charset="0"/>
                <a:cs typeface="Franklin Gothic Demi" charset="0"/>
              </a:rPr>
              <a:t>William </a:t>
            </a:r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Blake</a:t>
            </a:r>
          </a:p>
        </p:txBody>
      </p:sp>
    </p:spTree>
    <p:extLst>
      <p:ext uri="{BB962C8B-B14F-4D97-AF65-F5344CB8AC3E}">
        <p14:creationId xmlns:p14="http://schemas.microsoft.com/office/powerpoint/2010/main" val="470786795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1C6D4E9-E86F-B841-9044-2367D8859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ED54D8-AA4B-FE40-BE73-76749911F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806" y="879756"/>
            <a:ext cx="4246387" cy="432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23021"/>
      </p:ext>
    </p:extLst>
  </p:cSld>
  <p:clrMapOvr>
    <a:masterClrMapping/>
  </p:clrMapOvr>
  <p:transition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2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10483" y="799210"/>
            <a:ext cx="4523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Franklin Gothic Demi" charset="0"/>
                <a:ea typeface="Franklin Gothic Demi" charset="0"/>
                <a:cs typeface="Franklin Gothic Demi" charset="0"/>
              </a:rPr>
              <a:t>Forgiveness is NOT: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1406" y="1553140"/>
            <a:ext cx="7994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Burying your emotions and not dealing with the hurt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5144" y="2956618"/>
            <a:ext cx="8077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8087" y="2455096"/>
            <a:ext cx="7994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Giving someone permission to disrespect your boundaries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768" y="3357052"/>
            <a:ext cx="7994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Accepting unhealthy behavior or communication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1449" y="4259008"/>
            <a:ext cx="7994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Avoiding the situation and hanging onto negative emotions regarding your spouse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8130" y="5160964"/>
            <a:ext cx="7994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About forgetting the offense</a:t>
            </a:r>
          </a:p>
        </p:txBody>
      </p:sp>
    </p:spTree>
    <p:extLst>
      <p:ext uri="{BB962C8B-B14F-4D97-AF65-F5344CB8AC3E}">
        <p14:creationId xmlns:p14="http://schemas.microsoft.com/office/powerpoint/2010/main" val="150605226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64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75826" y="1000469"/>
            <a:ext cx="889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 decision</a:t>
            </a: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, NOT an emotion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3882" y="276239"/>
            <a:ext cx="3576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Franklin Gothic Demi" charset="0"/>
                <a:ea typeface="Franklin Gothic Demi" charset="0"/>
                <a:cs typeface="Franklin Gothic Demi" charset="0"/>
              </a:rPr>
              <a:t>Forgiveness IS: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826" y="1478315"/>
            <a:ext cx="889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 choice</a:t>
            </a: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to let go of negative emotions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826" y="1957203"/>
            <a:ext cx="889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Not necessarily a one-time event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826" y="2456911"/>
            <a:ext cx="889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Not always granted </a:t>
            </a:r>
            <a:r>
              <a:rPr lang="en-US" sz="2800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based on being asked for 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826" y="2935800"/>
            <a:ext cx="8897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 choice to release your spouse</a:t>
            </a: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from any debt you feel he/she </a:t>
            </a:r>
            <a:r>
              <a:rPr lang="ja-JP" alt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“</a:t>
            </a: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owes</a:t>
            </a:r>
            <a:r>
              <a:rPr lang="ja-JP" alt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”</a:t>
            </a: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you because of the offence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826" y="3810295"/>
            <a:ext cx="88975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Taking responsibility for </a:t>
            </a:r>
            <a:r>
              <a:rPr lang="en-US" sz="2800" i="1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your own</a:t>
            </a:r>
            <a:r>
              <a:rPr lang="en-US" sz="2800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actions</a:t>
            </a: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(including your own response of bitterness and </a:t>
            </a:r>
            <a:r>
              <a:rPr lang="en-US" sz="2800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unforgiveness</a:t>
            </a: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 toward the one who hurt or betrayed you)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26" y="5122032"/>
            <a:ext cx="8897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About offering to someone else </a:t>
            </a:r>
            <a:r>
              <a:rPr lang="en-US" sz="2800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what you would hope for in the same circumstance</a:t>
            </a:r>
          </a:p>
        </p:txBody>
      </p:sp>
    </p:spTree>
    <p:extLst>
      <p:ext uri="{BB962C8B-B14F-4D97-AF65-F5344CB8AC3E}">
        <p14:creationId xmlns:p14="http://schemas.microsoft.com/office/powerpoint/2010/main" val="16578405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64"/>
            <a:ext cx="9144000" cy="6013114"/>
          </a:xfrm>
        </p:spPr>
      </p:pic>
      <p:sp>
        <p:nvSpPr>
          <p:cNvPr id="5" name="TextBox 4"/>
          <p:cNvSpPr txBox="1"/>
          <p:nvPr/>
        </p:nvSpPr>
        <p:spPr>
          <a:xfrm>
            <a:off x="909268" y="1354459"/>
            <a:ext cx="7325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latin typeface="Franklin Gothic Demi" charset="0"/>
                <a:ea typeface="Franklin Gothic Demi" charset="0"/>
                <a:cs typeface="Franklin Gothic Demi" charset="0"/>
              </a:rPr>
              <a:t>Two approaches to Forgiveness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5551" y="2619136"/>
            <a:ext cx="4666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Franklin Gothic Medium Cond" charset="0"/>
                <a:ea typeface="Franklin Gothic Medium Cond" charset="0"/>
                <a:cs typeface="Franklin Gothic Medium Cond" charset="0"/>
              </a:rPr>
              <a:t>FORGIVE… and let go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85550" y="3540685"/>
            <a:ext cx="4650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Franklin Gothic Medium Cond" charset="0"/>
                <a:ea typeface="Franklin Gothic Medium Cond" charset="0"/>
                <a:cs typeface="Franklin Gothic Medium Cond" charset="0"/>
              </a:rPr>
              <a:t>FORGIVE… and address </a:t>
            </a:r>
            <a:endParaRPr lang="en-US" sz="3200" u="sng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6541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6877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BREAKOUT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No Elephants Allowed</a:t>
            </a:r>
          </a:p>
        </p:txBody>
      </p:sp>
    </p:spTree>
    <p:extLst>
      <p:ext uri="{BB962C8B-B14F-4D97-AF65-F5344CB8AC3E}">
        <p14:creationId xmlns:p14="http://schemas.microsoft.com/office/powerpoint/2010/main" val="967234446"/>
      </p:ext>
    </p:extLst>
  </p:cSld>
  <p:clrMapOvr>
    <a:masterClrMapping/>
  </p:clrMapOvr>
  <p:transition advClick="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6877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ACTION PLAN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Let’s Dig In </a:t>
            </a:r>
          </a:p>
        </p:txBody>
      </p:sp>
    </p:spTree>
    <p:extLst>
      <p:ext uri="{BB962C8B-B14F-4D97-AF65-F5344CB8AC3E}">
        <p14:creationId xmlns:p14="http://schemas.microsoft.com/office/powerpoint/2010/main" val="1866475815"/>
      </p:ext>
    </p:extLst>
  </p:cSld>
  <p:clrMapOvr>
    <a:masterClrMapping/>
  </p:clrMapOvr>
  <p:transition advClick="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72" y="1806876"/>
            <a:ext cx="8810367" cy="2382065"/>
          </a:xfrm>
        </p:spPr>
        <p:txBody>
          <a:bodyPr>
            <a:noAutofit/>
          </a:bodyPr>
          <a:lstStyle/>
          <a:p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7 Keys to Incredible Sex</a:t>
            </a:r>
          </a:p>
        </p:txBody>
      </p:sp>
    </p:spTree>
    <p:extLst>
      <p:ext uri="{BB962C8B-B14F-4D97-AF65-F5344CB8AC3E}">
        <p14:creationId xmlns:p14="http://schemas.microsoft.com/office/powerpoint/2010/main" val="903895151"/>
      </p:ext>
    </p:extLst>
  </p:cSld>
  <p:clrMapOvr>
    <a:masterClrMapping/>
  </p:clrMapOvr>
  <p:transition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5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39" y="1275536"/>
            <a:ext cx="8229600" cy="3457102"/>
          </a:xfrm>
        </p:spPr>
        <p:txBody>
          <a:bodyPr>
            <a:normAutofit/>
          </a:bodyPr>
          <a:lstStyle/>
          <a:p>
            <a:r>
              <a:rPr lang="en-US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Play Video:</a:t>
            </a:r>
            <a:br>
              <a:rPr lang="en-US" sz="36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br>
              <a:rPr lang="en-US" sz="12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28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Business Time</a:t>
            </a:r>
          </a:p>
        </p:txBody>
      </p:sp>
      <p:pic>
        <p:nvPicPr>
          <p:cNvPr id="5" name="Flight of the Conchords- Business Tim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31" y="38370"/>
            <a:ext cx="9028540" cy="67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235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20316" y="369451"/>
            <a:ext cx="4103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Franklin Gothic Demi" charset="0"/>
                <a:ea typeface="Franklin Gothic Demi" charset="0"/>
                <a:cs typeface="Franklin Gothic Demi" charset="0"/>
              </a:rPr>
              <a:t>The Love Pyramid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35426" y="1223314"/>
            <a:ext cx="4473146" cy="3645243"/>
            <a:chOff x="2335426" y="1223314"/>
            <a:chExt cx="4473146" cy="3645243"/>
          </a:xfrm>
        </p:grpSpPr>
        <p:sp>
          <p:nvSpPr>
            <p:cNvPr id="2" name="Triangle 1"/>
            <p:cNvSpPr/>
            <p:nvPr/>
          </p:nvSpPr>
          <p:spPr>
            <a:xfrm>
              <a:off x="2335426" y="1223314"/>
              <a:ext cx="4473146" cy="3645243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37918" y="3218926"/>
              <a:ext cx="16681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LOVE</a:t>
              </a:r>
              <a:endParaRPr lang="en-US" sz="3200" dirty="0"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7E0E9A-566C-A8CE-DA41-C2EC5BAC07C5}"/>
              </a:ext>
            </a:extLst>
          </p:cNvPr>
          <p:cNvSpPr txBox="1"/>
          <p:nvPr/>
        </p:nvSpPr>
        <p:spPr>
          <a:xfrm rot="18193473">
            <a:off x="1937309" y="2442747"/>
            <a:ext cx="1943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Franklin Gothic Demi" charset="0"/>
                <a:ea typeface="Franklin Gothic Demi" charset="0"/>
                <a:cs typeface="Franklin Gothic Demi" charset="0"/>
              </a:rPr>
              <a:t>Passion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67D9E2-9765-1B0E-6783-991F50E34681}"/>
              </a:ext>
            </a:extLst>
          </p:cNvPr>
          <p:cNvSpPr txBox="1"/>
          <p:nvPr/>
        </p:nvSpPr>
        <p:spPr>
          <a:xfrm rot="3535961">
            <a:off x="5118337" y="2467321"/>
            <a:ext cx="2125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Franklin Gothic Demi" charset="0"/>
                <a:ea typeface="Franklin Gothic Demi" charset="0"/>
                <a:cs typeface="Franklin Gothic Demi" charset="0"/>
              </a:rPr>
              <a:t>Intimacy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37E283-1544-FCA1-C30D-6AC8684E8D5E}"/>
              </a:ext>
            </a:extLst>
          </p:cNvPr>
          <p:cNvSpPr txBox="1"/>
          <p:nvPr/>
        </p:nvSpPr>
        <p:spPr>
          <a:xfrm>
            <a:off x="3019330" y="4926800"/>
            <a:ext cx="3105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Franklin Gothic Demi" charset="0"/>
                <a:ea typeface="Franklin Gothic Demi" charset="0"/>
                <a:cs typeface="Franklin Gothic Demi" charset="0"/>
              </a:rPr>
              <a:t>Commitment</a:t>
            </a:r>
          </a:p>
        </p:txBody>
      </p:sp>
    </p:spTree>
    <p:extLst>
      <p:ext uri="{BB962C8B-B14F-4D97-AF65-F5344CB8AC3E}">
        <p14:creationId xmlns:p14="http://schemas.microsoft.com/office/powerpoint/2010/main" val="1336507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21635" y="813961"/>
            <a:ext cx="2900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Franklin Gothic Demi" charset="0"/>
                <a:ea typeface="Franklin Gothic Demi" charset="0"/>
                <a:cs typeface="Franklin Gothic Demi" charset="0"/>
              </a:rPr>
              <a:t>7 Keys To Incredible Sex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028031"/>
            <a:ext cx="91440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KEY #1</a:t>
            </a:r>
          </a:p>
          <a:p>
            <a:pPr algn="ctr" eaLnBrk="1" hangingPunct="1"/>
            <a:endParaRPr lang="en-US" sz="28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ctr" eaLnBrk="1" hangingPunct="1"/>
            <a:r>
              <a:rPr lang="en-US" sz="48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Foreplay Starts </a:t>
            </a:r>
          </a:p>
          <a:p>
            <a:pPr algn="ctr" eaLnBrk="1" hangingPunct="1"/>
            <a:r>
              <a:rPr lang="en-US" sz="48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in the Kitchen</a:t>
            </a:r>
          </a:p>
        </p:txBody>
      </p:sp>
    </p:spTree>
    <p:extLst>
      <p:ext uri="{BB962C8B-B14F-4D97-AF65-F5344CB8AC3E}">
        <p14:creationId xmlns:p14="http://schemas.microsoft.com/office/powerpoint/2010/main" val="359362269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21635" y="813961"/>
            <a:ext cx="2900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Franklin Gothic Demi" charset="0"/>
                <a:ea typeface="Franklin Gothic Demi" charset="0"/>
                <a:cs typeface="Franklin Gothic Demi" charset="0"/>
              </a:rPr>
              <a:t>7 Keys To Incredible Sex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028031"/>
            <a:ext cx="91440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KEY #2</a:t>
            </a:r>
          </a:p>
          <a:p>
            <a:pPr algn="ctr" eaLnBrk="1" hangingPunct="1"/>
            <a:endParaRPr lang="en-US" sz="28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ctr" eaLnBrk="1" hangingPunct="1"/>
            <a:r>
              <a:rPr lang="en-US" sz="48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Talk About Sex (Outside the Bedroom)</a:t>
            </a:r>
          </a:p>
        </p:txBody>
      </p:sp>
    </p:spTree>
    <p:extLst>
      <p:ext uri="{BB962C8B-B14F-4D97-AF65-F5344CB8AC3E}">
        <p14:creationId xmlns:p14="http://schemas.microsoft.com/office/powerpoint/2010/main" val="2074726441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1C6D4E9-E86F-B841-9044-2367D8859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E3F05CBB-0A6E-DB4B-AF17-BF1DEDBE2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565" y="1299410"/>
            <a:ext cx="5674347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13665"/>
      </p:ext>
    </p:extLst>
  </p:cSld>
  <p:clrMapOvr>
    <a:masterClrMapping/>
  </p:clrMapOvr>
  <p:transition advClick="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21635" y="813961"/>
            <a:ext cx="2900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Franklin Gothic Demi" charset="0"/>
                <a:ea typeface="Franklin Gothic Demi" charset="0"/>
                <a:cs typeface="Franklin Gothic Demi" charset="0"/>
              </a:rPr>
              <a:t>7 Keys To Incredible Sex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028031"/>
            <a:ext cx="91440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KEY #3</a:t>
            </a:r>
          </a:p>
          <a:p>
            <a:pPr algn="ctr" eaLnBrk="1" hangingPunct="1"/>
            <a:endParaRPr lang="en-US" sz="28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ctr" eaLnBrk="1" hangingPunct="1"/>
            <a:r>
              <a:rPr lang="en-US" sz="48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Cherish Each Other</a:t>
            </a:r>
          </a:p>
        </p:txBody>
      </p:sp>
    </p:spTree>
    <p:extLst>
      <p:ext uri="{BB962C8B-B14F-4D97-AF65-F5344CB8AC3E}">
        <p14:creationId xmlns:p14="http://schemas.microsoft.com/office/powerpoint/2010/main" val="243665279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21635" y="813961"/>
            <a:ext cx="2900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Franklin Gothic Demi" charset="0"/>
                <a:ea typeface="Franklin Gothic Demi" charset="0"/>
                <a:cs typeface="Franklin Gothic Demi" charset="0"/>
              </a:rPr>
              <a:t>7 Keys To Incredible Sex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028031"/>
            <a:ext cx="91440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KEY #4</a:t>
            </a:r>
          </a:p>
          <a:p>
            <a:pPr algn="ctr" eaLnBrk="1" hangingPunct="1"/>
            <a:endParaRPr lang="en-US" sz="28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ctr" eaLnBrk="1" hangingPunct="1"/>
            <a:r>
              <a:rPr lang="en-US" sz="48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Explore And Be </a:t>
            </a:r>
            <a:r>
              <a:rPr lang="en-US" sz="4800" b="1" dirty="0" err="1">
                <a:latin typeface="Franklin Gothic Medium Cond" charset="0"/>
                <a:ea typeface="Franklin Gothic Medium Cond" charset="0"/>
                <a:cs typeface="Franklin Gothic Medium Cond" charset="0"/>
              </a:rPr>
              <a:t>Adventerous</a:t>
            </a:r>
            <a:endParaRPr lang="en-US" sz="48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3225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21635" y="813961"/>
            <a:ext cx="2900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Franklin Gothic Demi" charset="0"/>
                <a:ea typeface="Franklin Gothic Demi" charset="0"/>
                <a:cs typeface="Franklin Gothic Demi" charset="0"/>
              </a:rPr>
              <a:t>7 Keys To Incredible Sex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028031"/>
            <a:ext cx="91440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KEY #5</a:t>
            </a:r>
          </a:p>
          <a:p>
            <a:pPr algn="ctr" eaLnBrk="1" hangingPunct="1"/>
            <a:endParaRPr lang="en-US" sz="28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ctr" eaLnBrk="1" hangingPunct="1"/>
            <a:r>
              <a:rPr lang="en-US" sz="48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Lend a Helping Hand</a:t>
            </a:r>
          </a:p>
        </p:txBody>
      </p:sp>
    </p:spTree>
    <p:extLst>
      <p:ext uri="{BB962C8B-B14F-4D97-AF65-F5344CB8AC3E}">
        <p14:creationId xmlns:p14="http://schemas.microsoft.com/office/powerpoint/2010/main" val="58272511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21635" y="813961"/>
            <a:ext cx="2900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Franklin Gothic Demi" charset="0"/>
                <a:ea typeface="Franklin Gothic Demi" charset="0"/>
                <a:cs typeface="Franklin Gothic Demi" charset="0"/>
              </a:rPr>
              <a:t>7 Keys To Incredible Sex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028031"/>
            <a:ext cx="91440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KEY #6</a:t>
            </a:r>
          </a:p>
          <a:p>
            <a:pPr algn="ctr" eaLnBrk="1" hangingPunct="1"/>
            <a:endParaRPr lang="en-US" sz="28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ctr" eaLnBrk="1" hangingPunct="1"/>
            <a:r>
              <a:rPr lang="en-US" sz="48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Find Your Sexy</a:t>
            </a:r>
          </a:p>
        </p:txBody>
      </p:sp>
    </p:spTree>
    <p:extLst>
      <p:ext uri="{BB962C8B-B14F-4D97-AF65-F5344CB8AC3E}">
        <p14:creationId xmlns:p14="http://schemas.microsoft.com/office/powerpoint/2010/main" val="227781202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121635" y="813961"/>
            <a:ext cx="2900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Franklin Gothic Demi" charset="0"/>
                <a:ea typeface="Franklin Gothic Demi" charset="0"/>
                <a:cs typeface="Franklin Gothic Demi" charset="0"/>
              </a:rPr>
              <a:t>7 Keys To Incredible Sex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028031"/>
            <a:ext cx="91440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u="sng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KEY #7</a:t>
            </a:r>
          </a:p>
          <a:p>
            <a:pPr algn="ctr" eaLnBrk="1" hangingPunct="1"/>
            <a:endParaRPr lang="en-US" sz="2800" b="1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ctr" eaLnBrk="1" hangingPunct="1"/>
            <a:r>
              <a:rPr lang="en-US" sz="4800" b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Learn Your Love Languages</a:t>
            </a:r>
          </a:p>
        </p:txBody>
      </p:sp>
    </p:spTree>
    <p:extLst>
      <p:ext uri="{BB962C8B-B14F-4D97-AF65-F5344CB8AC3E}">
        <p14:creationId xmlns:p14="http://schemas.microsoft.com/office/powerpoint/2010/main" val="7147163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6877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BREAKOUT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Identify Your Love Language</a:t>
            </a:r>
          </a:p>
        </p:txBody>
      </p:sp>
    </p:spTree>
    <p:extLst>
      <p:ext uri="{BB962C8B-B14F-4D97-AF65-F5344CB8AC3E}">
        <p14:creationId xmlns:p14="http://schemas.microsoft.com/office/powerpoint/2010/main" val="1474662475"/>
      </p:ext>
    </p:extLst>
  </p:cSld>
  <p:clrMapOvr>
    <a:masterClrMapping/>
  </p:clrMapOvr>
  <p:transition advClick="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5591" y="3429000"/>
            <a:ext cx="4033508" cy="1143000"/>
          </a:xfrm>
        </p:spPr>
        <p:txBody>
          <a:bodyPr>
            <a:noAutofit/>
          </a:bodyPr>
          <a:lstStyle/>
          <a:p>
            <a:r>
              <a:rPr lang="en-US" sz="6000" b="1" dirty="0"/>
              <a:t>52 Week Love Style Challenge</a:t>
            </a:r>
            <a:br>
              <a:rPr lang="en-US" sz="6000" b="1" dirty="0"/>
            </a:br>
            <a:br>
              <a:rPr lang="en-US" sz="6000" b="1" dirty="0"/>
            </a:br>
            <a:endParaRPr lang="en-US" sz="6000" b="1" dirty="0"/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F30A07A3-0655-A726-5834-2BA721528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2" y="892758"/>
            <a:ext cx="3426884" cy="444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3019"/>
      </p:ext>
    </p:extLst>
  </p:cSld>
  <p:clrMapOvr>
    <a:masterClrMapping/>
  </p:clrMapOvr>
  <p:transition advClick="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CB062C7-8C84-2449-ADB7-87B88D3F9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2AB4D8-224B-F845-9E06-04945CD2399A}"/>
              </a:ext>
            </a:extLst>
          </p:cNvPr>
          <p:cNvSpPr txBox="1">
            <a:spLocks/>
          </p:cNvSpPr>
          <p:nvPr/>
        </p:nvSpPr>
        <p:spPr>
          <a:xfrm>
            <a:off x="166816" y="1692276"/>
            <a:ext cx="4590241" cy="2181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</a:br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Post Event Survey </a:t>
            </a:r>
            <a:b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</a:br>
            <a:r>
              <a:rPr lang="en-US" sz="2800" dirty="0">
                <a:latin typeface="Franklin Gothic Demi" charset="0"/>
                <a:ea typeface="Franklin Gothic Demi" charset="0"/>
                <a:cs typeface="Franklin Gothic Demi" charset="0"/>
              </a:rPr>
              <a:t>https://</a:t>
            </a:r>
            <a:r>
              <a:rPr lang="en-US" sz="2800" dirty="0" err="1">
                <a:latin typeface="Franklin Gothic Demi" charset="0"/>
                <a:ea typeface="Franklin Gothic Demi" charset="0"/>
                <a:cs typeface="Franklin Gothic Demi" charset="0"/>
              </a:rPr>
              <a:t>qrco.de</a:t>
            </a:r>
            <a:r>
              <a:rPr lang="en-US" sz="2800" dirty="0">
                <a:latin typeface="Franklin Gothic Demi" charset="0"/>
                <a:ea typeface="Franklin Gothic Demi" charset="0"/>
                <a:cs typeface="Franklin Gothic Demi" charset="0"/>
              </a:rPr>
              <a:t>/</a:t>
            </a:r>
            <a:r>
              <a:rPr lang="en-US" sz="2800" dirty="0" err="1">
                <a:latin typeface="Franklin Gothic Demi" charset="0"/>
                <a:ea typeface="Franklin Gothic Demi" charset="0"/>
                <a:cs typeface="Franklin Gothic Demi" charset="0"/>
              </a:rPr>
              <a:t>FRsurvey</a:t>
            </a:r>
            <a:endParaRPr lang="en-US" sz="2800" dirty="0">
              <a:latin typeface="Franklin Gothic Demi" charset="0"/>
              <a:ea typeface="Franklin Gothic Demi" charset="0"/>
              <a:cs typeface="Franklin Gothic Demi" charset="0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B395D60-4031-7226-EDA6-2BF6BD040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941" y="942975"/>
            <a:ext cx="3836459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57330"/>
      </p:ext>
    </p:extLst>
  </p:cSld>
  <p:clrMapOvr>
    <a:masterClrMapping/>
  </p:clrMapOvr>
  <p:transition advClick="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" y="0"/>
            <a:ext cx="9144001" cy="6858001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4939" y="1275535"/>
            <a:ext cx="8229600" cy="429736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Our Contact Info:</a:t>
            </a:r>
            <a:br>
              <a:rPr lang="en-US" sz="40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br>
              <a:rPr lang="en-US" sz="36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endParaRPr lang="en-US" sz="3600" dirty="0"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31526"/>
      </p:ext>
    </p:extLst>
  </p:cSld>
  <p:clrMapOvr>
    <a:masterClrMapping/>
  </p:clrMapOvr>
  <p:transition advClick="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72" y="1806876"/>
            <a:ext cx="8810367" cy="2382065"/>
          </a:xfrm>
        </p:spPr>
        <p:txBody>
          <a:bodyPr>
            <a:noAutofit/>
          </a:bodyPr>
          <a:lstStyle/>
          <a:p>
            <a:r>
              <a:rPr lang="en-US" dirty="0">
                <a:latin typeface="Franklin Gothic Demi" charset="0"/>
                <a:ea typeface="Franklin Gothic Demi" charset="0"/>
                <a:cs typeface="Franklin Gothic Demi" charset="0"/>
              </a:rPr>
              <a:t>Your Relationship Game Plan</a:t>
            </a:r>
          </a:p>
        </p:txBody>
      </p:sp>
    </p:spTree>
    <p:extLst>
      <p:ext uri="{BB962C8B-B14F-4D97-AF65-F5344CB8AC3E}">
        <p14:creationId xmlns:p14="http://schemas.microsoft.com/office/powerpoint/2010/main" val="1678639704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5EBCDF-9145-DD4C-9B30-54D503DCC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82" y="1473832"/>
            <a:ext cx="3254996" cy="3263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B0AB49-C56D-7040-8499-164D8E5DA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732" y="1473832"/>
            <a:ext cx="3929734" cy="326321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E21B779-89CF-F84E-8900-3803461A043E}"/>
              </a:ext>
            </a:extLst>
          </p:cNvPr>
          <p:cNvSpPr txBox="1">
            <a:spLocks/>
          </p:cNvSpPr>
          <p:nvPr/>
        </p:nvSpPr>
        <p:spPr>
          <a:xfrm>
            <a:off x="3372478" y="2781880"/>
            <a:ext cx="1486981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3894302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6877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BREAKOUT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Your Relationship Game Plan</a:t>
            </a:r>
          </a:p>
        </p:txBody>
      </p:sp>
    </p:spTree>
    <p:extLst>
      <p:ext uri="{BB962C8B-B14F-4D97-AF65-F5344CB8AC3E}">
        <p14:creationId xmlns:p14="http://schemas.microsoft.com/office/powerpoint/2010/main" val="1618041505"/>
      </p:ext>
    </p:extLst>
  </p:cSld>
  <p:clrMapOvr>
    <a:masterClrMapping/>
  </p:clrMapOvr>
  <p:transition advClick="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6877"/>
            <a:ext cx="8229600" cy="2382064"/>
          </a:xfrm>
        </p:spPr>
        <p:txBody>
          <a:bodyPr>
            <a:noAutofit/>
          </a:bodyPr>
          <a:lstStyle/>
          <a:p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BREAKOUT</a:t>
            </a:r>
            <a:b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48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Creating Your 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130792745"/>
      </p:ext>
    </p:extLst>
  </p:cSld>
  <p:clrMapOvr>
    <a:masterClrMapping/>
  </p:clrMapOvr>
  <p:transition advClick="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4"/>
            <a:ext cx="9144000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444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Add “Derek Redmond’s Olympic Story” Video</a:t>
            </a:r>
          </a:p>
        </p:txBody>
      </p:sp>
    </p:spTree>
    <p:extLst>
      <p:ext uri="{BB962C8B-B14F-4D97-AF65-F5344CB8AC3E}">
        <p14:creationId xmlns:p14="http://schemas.microsoft.com/office/powerpoint/2010/main" val="827773459"/>
      </p:ext>
    </p:extLst>
  </p:cSld>
  <p:clrMapOvr>
    <a:masterClrMapping/>
  </p:clrMapOvr>
  <p:transition advClick="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39" y="127553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i="1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Thank You for Attending!</a:t>
            </a:r>
          </a:p>
        </p:txBody>
      </p:sp>
    </p:spTree>
    <p:extLst>
      <p:ext uri="{BB962C8B-B14F-4D97-AF65-F5344CB8AC3E}">
        <p14:creationId xmlns:p14="http://schemas.microsoft.com/office/powerpoint/2010/main" val="507514983"/>
      </p:ext>
    </p:extLst>
  </p:cSld>
  <p:clrMapOvr>
    <a:masterClrMapping/>
  </p:clrMapOvr>
  <p:transition advClick="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0" y="41854"/>
            <a:ext cx="9113309" cy="6834982"/>
          </a:xfrm>
        </p:spPr>
      </p:pic>
    </p:spTree>
    <p:extLst>
      <p:ext uri="{BB962C8B-B14F-4D97-AF65-F5344CB8AC3E}">
        <p14:creationId xmlns:p14="http://schemas.microsoft.com/office/powerpoint/2010/main" val="1740545731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" y="0"/>
            <a:ext cx="9144000" cy="6858000"/>
          </a:xfrm>
        </p:spPr>
      </p:pic>
      <p:pic>
        <p:nvPicPr>
          <p:cNvPr id="2" name="Content Placeholder 6" descr="A hand holding a can of soda&#10;&#10;Description automatically generated with low confidence">
            <a:extLst>
              <a:ext uri="{FF2B5EF4-FFF2-40B4-BE49-F238E27FC236}">
                <a16:creationId xmlns:a16="http://schemas.microsoft.com/office/drawing/2014/main" id="{D302BF83-F2B3-E5C2-78EF-373827123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5"/>
          <a:stretch/>
        </p:blipFill>
        <p:spPr>
          <a:xfrm>
            <a:off x="3170306" y="2248506"/>
            <a:ext cx="2803387" cy="36538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4C677-F3B4-C6A8-F0B3-12558C66ED69}"/>
              </a:ext>
            </a:extLst>
          </p:cNvPr>
          <p:cNvSpPr txBox="1">
            <a:spLocks/>
          </p:cNvSpPr>
          <p:nvPr/>
        </p:nvSpPr>
        <p:spPr>
          <a:xfrm>
            <a:off x="158196" y="0"/>
            <a:ext cx="9170505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First Responder Relationships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E64998-CC78-1D46-4F44-4259A43B1234}"/>
              </a:ext>
            </a:extLst>
          </p:cNvPr>
          <p:cNvSpPr txBox="1">
            <a:spLocks/>
          </p:cNvSpPr>
          <p:nvPr/>
        </p:nvSpPr>
        <p:spPr>
          <a:xfrm>
            <a:off x="70518" y="2854325"/>
            <a:ext cx="3008623" cy="27093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Life-and-death decisions </a:t>
            </a:r>
          </a:p>
          <a:p>
            <a:r>
              <a:rPr lang="en-US" dirty="0"/>
              <a:t>Witnessing human suffering</a:t>
            </a:r>
          </a:p>
          <a:p>
            <a:r>
              <a:rPr lang="en-US" dirty="0"/>
              <a:t>Intense workloads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FACFDB-67BE-1BA6-47BA-83990E7F187D}"/>
              </a:ext>
            </a:extLst>
          </p:cNvPr>
          <p:cNvSpPr txBox="1">
            <a:spLocks/>
          </p:cNvSpPr>
          <p:nvPr/>
        </p:nvSpPr>
        <p:spPr>
          <a:xfrm>
            <a:off x="6156022" y="2854325"/>
            <a:ext cx="2803387" cy="2709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Risk of personal harm</a:t>
            </a:r>
          </a:p>
          <a:p>
            <a:r>
              <a:rPr lang="en-US" dirty="0"/>
              <a:t>Separation from family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86040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114731</TotalTime>
  <Words>1179</Words>
  <Application>Microsoft Macintosh PowerPoint</Application>
  <PresentationFormat>On-screen Show (4:3)</PresentationFormat>
  <Paragraphs>205</Paragraphs>
  <Slides>84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Arial</vt:lpstr>
      <vt:lpstr>Calibri</vt:lpstr>
      <vt:lpstr>Franklin Gothic Demi</vt:lpstr>
      <vt:lpstr>Franklin Gothic Medium Cond</vt:lpstr>
      <vt:lpstr>Office Theme</vt:lpstr>
      <vt:lpstr>PowerPoint Presentation</vt:lpstr>
      <vt:lpstr>PowerPoint Presentation</vt:lpstr>
      <vt:lpstr>PowerPoint Presentation</vt:lpstr>
      <vt:lpstr>PowerPoint Presentation</vt:lpstr>
      <vt:lpstr>Understanding &amp; Building on  our DIFFERENCES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Emotional Needs Activity (Sticky Dots)</vt:lpstr>
      <vt:lpstr>PowerPoint Presentation</vt:lpstr>
      <vt:lpstr>PowerPoint Presentation</vt:lpstr>
      <vt:lpstr>ACTION PLAN Investor vs Consumer</vt:lpstr>
      <vt:lpstr>Check Your Pulse: Reviewing the Couple Checkup</vt:lpstr>
      <vt:lpstr>Check Your Pulse: Reviewing the Couple Checkup</vt:lpstr>
      <vt:lpstr>Strength vs Growth Areas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Mapping Your OXYGEN Profile</vt:lpstr>
      <vt:lpstr>PowerPoint Presentation</vt:lpstr>
      <vt:lpstr>PowerPoint Presentation</vt:lpstr>
      <vt:lpstr>ACTION PLAN Exploring Your  Keys To Motivating</vt:lpstr>
      <vt:lpstr>Great Communication: Love, Respect &amp; Empathy</vt:lpstr>
      <vt:lpstr>Add “Your Getting Robed” Video</vt:lpstr>
      <vt:lpstr>PowerPoint Presentation</vt:lpstr>
      <vt:lpstr>Add “The Office – Non Verbal Communication” Video</vt:lpstr>
      <vt:lpstr>BREAKOUT Focusing Exercise</vt:lpstr>
      <vt:lpstr>“All of Me” by John Legend</vt:lpstr>
      <vt:lpstr>Focusing Exercise Questions:   1. What did you experience/feel during this exercise?  2. What was difficult for you in this exercise?  3. What did you learn about your spouse during this exercise?</vt:lpstr>
      <vt:lpstr>Add Video:  Empathy vs Sympathy By Brene Brown</vt:lpstr>
      <vt:lpstr>The Couplelogue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 PLAN Reflecting on Your Past</vt:lpstr>
      <vt:lpstr>   PTSD &amp; Your Relationship</vt:lpstr>
      <vt:lpstr>PowerPoint Presentation</vt:lpstr>
      <vt:lpstr>PTSD SYMPTOMS</vt:lpstr>
      <vt:lpstr>Add “Pete &amp; CJ’s PTS Story” Video</vt:lpstr>
      <vt:lpstr>PowerPoint Presentation</vt:lpstr>
      <vt:lpstr>The Couplelogue</vt:lpstr>
      <vt:lpstr>Putting Out Fires: Communicating Through Conflict</vt:lpstr>
      <vt:lpstr>Add Video:  Dual At the Mall</vt:lpstr>
      <vt:lpstr>PowerPoint Presentation</vt:lpstr>
      <vt:lpstr>BREAKOUT What’s Your Boiling Point?</vt:lpstr>
      <vt:lpstr>PowerPoint Presentation</vt:lpstr>
      <vt:lpstr>PowerPoint Presentation</vt:lpstr>
      <vt:lpstr>ACTION PLAN 10 Steps to Resolving Conflict</vt:lpstr>
      <vt:lpstr>Forgiveness Matters    “It is easier to forgive an enemy, then to forgive a friend.” William Blake</vt:lpstr>
      <vt:lpstr>PowerPoint Presentation</vt:lpstr>
      <vt:lpstr>PowerPoint Presentation</vt:lpstr>
      <vt:lpstr>PowerPoint Presentation</vt:lpstr>
      <vt:lpstr>BREAKOUT No Elephants Allowed</vt:lpstr>
      <vt:lpstr>ACTION PLAN Let’s Dig In </vt:lpstr>
      <vt:lpstr>7 Keys to Incredible Sex</vt:lpstr>
      <vt:lpstr>Play Video:  Business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Identify Your Love Language</vt:lpstr>
      <vt:lpstr>52 Week Love Style Challenge  </vt:lpstr>
      <vt:lpstr>PowerPoint Presentation</vt:lpstr>
      <vt:lpstr>Our Contact Info:  </vt:lpstr>
      <vt:lpstr>Your Relationship Game Plan</vt:lpstr>
      <vt:lpstr>BREAKOUT Your Relationship Game Plan</vt:lpstr>
      <vt:lpstr>BREAKOUT Creating Your Mission Statement</vt:lpstr>
      <vt:lpstr>Add “Derek Redmond’s Olympic Story” Video</vt:lpstr>
      <vt:lpstr>Thank You for Attending!</vt:lpstr>
      <vt:lpstr>PowerPoint Presentation</vt:lpstr>
    </vt:vector>
  </TitlesOfParts>
  <Company>Stronger Families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to…</dc:title>
  <dc:creator>Noel Meador</dc:creator>
  <cp:lastModifiedBy>Noel Meador</cp:lastModifiedBy>
  <cp:revision>251</cp:revision>
  <dcterms:created xsi:type="dcterms:W3CDTF">2010-11-06T01:01:12Z</dcterms:created>
  <dcterms:modified xsi:type="dcterms:W3CDTF">2023-04-04T11:40:09Z</dcterms:modified>
</cp:coreProperties>
</file>