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</p:sldMasterIdLst>
  <p:notesMasterIdLst>
    <p:notesMasterId r:id="rId21"/>
  </p:notesMasterIdLst>
  <p:sldIdLst>
    <p:sldId id="256" r:id="rId7"/>
    <p:sldId id="269" r:id="rId8"/>
    <p:sldId id="271" r:id="rId9"/>
    <p:sldId id="277" r:id="rId10"/>
    <p:sldId id="285" r:id="rId11"/>
    <p:sldId id="286" r:id="rId12"/>
    <p:sldId id="272" r:id="rId13"/>
    <p:sldId id="273" r:id="rId14"/>
    <p:sldId id="274" r:id="rId15"/>
    <p:sldId id="281" r:id="rId16"/>
    <p:sldId id="282" r:id="rId17"/>
    <p:sldId id="283" r:id="rId18"/>
    <p:sldId id="279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E05"/>
    <a:srgbClr val="06283E"/>
    <a:srgbClr val="709302"/>
    <a:srgbClr val="FFC60C"/>
    <a:srgbClr val="D82C22"/>
    <a:srgbClr val="1A4893"/>
    <a:srgbClr val="2D88C9"/>
    <a:srgbClr val="7093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4654"/>
  </p:normalViewPr>
  <p:slideViewPr>
    <p:cSldViewPr snapToGrid="0">
      <p:cViewPr varScale="1">
        <p:scale>
          <a:sx n="31" d="100"/>
          <a:sy n="31" d="100"/>
        </p:scale>
        <p:origin x="200" y="18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ABF12-B086-4D6A-B55D-960CD28A8D53}" type="datetimeFigureOut">
              <a:rPr lang="en-US" smtClean="0"/>
              <a:t>2/21/23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A4D17-8EFA-451C-84F4-DC9F904A4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47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897CC-6B9C-425A-A114-E33EF86629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8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897CC-6B9C-425A-A114-E33EF86629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7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897CC-6B9C-425A-A114-E33EF86629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62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897CC-6B9C-425A-A114-E33EF86629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21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897CC-6B9C-425A-A114-E33EF86629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98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897CC-6B9C-425A-A114-E33EF86629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25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897CC-6B9C-425A-A114-E33EF86629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39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897CC-6B9C-425A-A114-E33EF86629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94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897CC-6B9C-425A-A114-E33EF86629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38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6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5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69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43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63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81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4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01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45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42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20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00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55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19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50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3937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4858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973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7048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6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900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87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34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2798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5050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866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090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9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/>
              <a:t>2/21/23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9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/>
              <a:t>2/21/23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5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/>
              <a:t>2/21/23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10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09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644A-5511-41F6-AE07-8014862ABCAD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2DC02-978D-4F5A-BCB9-642464E3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35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2644A-5511-41F6-AE07-8014862ABCAD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2DC02-978D-4F5A-BCB9-642464E3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8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F5D29-0B6B-6844-8128-EA03A003614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C6B91-6A7B-724F-95FA-1F87D852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1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2644A-5511-41F6-AE07-8014862ABC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2DC02-978D-4F5A-BCB9-642464E3578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685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517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0874" y="2374730"/>
            <a:ext cx="774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cs typeface="Arial"/>
              </a:rPr>
              <a:t>Getting On the Same Page</a:t>
            </a:r>
          </a:p>
        </p:txBody>
      </p:sp>
    </p:spTree>
    <p:extLst>
      <p:ext uri="{BB962C8B-B14F-4D97-AF65-F5344CB8AC3E}">
        <p14:creationId xmlns:p14="http://schemas.microsoft.com/office/powerpoint/2010/main" val="510579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0319" y="1684627"/>
            <a:ext cx="774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cs typeface="Arial"/>
              </a:rPr>
              <a:t>Do One Thing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2865" y="4281574"/>
            <a:ext cx="6438264" cy="175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Based on the conversation you just had, what is </a:t>
            </a:r>
            <a:r>
              <a:rPr lang="en-US" sz="2800" b="1" dirty="0">
                <a:solidFill>
                  <a:srgbClr val="D81E05"/>
                </a:solidFill>
                <a:cs typeface="Arial"/>
              </a:rPr>
              <a:t>one thing </a:t>
            </a:r>
            <a:r>
              <a:rPr lang="en-US" sz="2800" dirty="0">
                <a:solidFill>
                  <a:srgbClr val="000000"/>
                </a:solidFill>
                <a:cs typeface="Arial"/>
              </a:rPr>
              <a:t>you both can agree upon and commit to do differently?</a:t>
            </a:r>
          </a:p>
        </p:txBody>
      </p:sp>
      <p:sp>
        <p:nvSpPr>
          <p:cNvPr id="2" name="Heart 1"/>
          <p:cNvSpPr/>
          <p:nvPr/>
        </p:nvSpPr>
        <p:spPr>
          <a:xfrm>
            <a:off x="3882785" y="2849206"/>
            <a:ext cx="1378424" cy="1037230"/>
          </a:xfrm>
          <a:prstGeom prst="heart">
            <a:avLst/>
          </a:prstGeom>
          <a:solidFill>
            <a:srgbClr val="D81E05"/>
          </a:solidFill>
          <a:ln>
            <a:solidFill>
              <a:srgbClr val="D81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68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1459" y="1308205"/>
            <a:ext cx="6005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"/>
              </a:rPr>
              <a:t>In partnership with:</a:t>
            </a:r>
          </a:p>
          <a:p>
            <a:pPr algn="ctr"/>
            <a:endParaRPr lang="en-US" sz="2800" dirty="0">
              <a:latin typeface="Bryant Pro Medium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60" y="2709443"/>
            <a:ext cx="2660009" cy="1995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783" y="4831971"/>
            <a:ext cx="4486364" cy="5062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5902" y="1940002"/>
            <a:ext cx="6659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cs typeface="Arial"/>
              </a:rPr>
              <a:t>The Love &amp; Money Project</a:t>
            </a:r>
          </a:p>
        </p:txBody>
      </p:sp>
    </p:spTree>
    <p:extLst>
      <p:ext uri="{BB962C8B-B14F-4D97-AF65-F5344CB8AC3E}">
        <p14:creationId xmlns:p14="http://schemas.microsoft.com/office/powerpoint/2010/main" val="317129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0319" y="1630986"/>
            <a:ext cx="774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cs typeface="Arial"/>
              </a:rPr>
              <a:t>Love &amp; Money Take Practice!</a:t>
            </a:r>
          </a:p>
        </p:txBody>
      </p:sp>
      <p:sp>
        <p:nvSpPr>
          <p:cNvPr id="2" name="Rectangle 1"/>
          <p:cNvSpPr/>
          <p:nvPr/>
        </p:nvSpPr>
        <p:spPr>
          <a:xfrm>
            <a:off x="1272205" y="2714220"/>
            <a:ext cx="6599583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a typeface="Calibri" panose="020F0502020204030204" pitchFamily="34" charset="0"/>
                <a:cs typeface="Arial"/>
              </a:rPr>
              <a:t>Nearly 90% 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of married people are most-likely to speak to their spouse about finances.</a:t>
            </a:r>
          </a:p>
          <a:p>
            <a:pPr algn="ctr"/>
            <a:endParaRPr lang="en-US" sz="2800" dirty="0">
              <a:solidFill>
                <a:srgbClr val="000000"/>
              </a:solidFill>
              <a:ea typeface="Calibri" panose="020F0502020204030204" pitchFamily="34" charset="0"/>
              <a:cs typeface="Arial"/>
            </a:endParaRPr>
          </a:p>
          <a:p>
            <a:pPr lvl="0" algn="ctr"/>
            <a:r>
              <a:rPr lang="en-US" sz="2800" b="1" dirty="0">
                <a:solidFill>
                  <a:srgbClr val="C00000"/>
                </a:solidFill>
                <a:ea typeface="Calibri" panose="020F0502020204030204" pitchFamily="34" charset="0"/>
                <a:cs typeface="Arial"/>
              </a:rPr>
              <a:t>Non-married</a:t>
            </a:r>
            <a:r>
              <a:rPr lang="en-US" sz="2800" b="1" dirty="0">
                <a:solidFill>
                  <a:srgbClr val="F05149"/>
                </a:solidFill>
                <a:ea typeface="Calibri" panose="020F0502020204030204" pitchFamily="34" charset="0"/>
                <a:cs typeface="Arial"/>
              </a:rPr>
              <a:t> 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people are most-likely not to speaking to anyone about their finances.</a:t>
            </a:r>
            <a:endParaRPr lang="en-US" sz="2800" dirty="0">
              <a:solidFill>
                <a:srgbClr val="000000"/>
              </a:solidFill>
              <a:cs typeface="Arial"/>
            </a:endParaRPr>
          </a:p>
          <a:p>
            <a:endParaRPr lang="en-US" sz="2100" dirty="0">
              <a:solidFill>
                <a:srgbClr val="000000"/>
              </a:solidFill>
              <a:latin typeface="Bryant Pro Medium"/>
              <a:ea typeface="Calibri" panose="020F0502020204030204" pitchFamily="34" charset="0"/>
              <a:cs typeface="Arial"/>
            </a:endParaRPr>
          </a:p>
          <a:p>
            <a:endParaRPr lang="en-US" sz="2100" dirty="0">
              <a:solidFill>
                <a:srgbClr val="000000"/>
              </a:solidFill>
              <a:latin typeface="Bryant Pro Medium"/>
              <a:cs typeface="Arial"/>
            </a:endParaRPr>
          </a:p>
          <a:p>
            <a:endParaRPr lang="en-US" sz="2100" dirty="0">
              <a:solidFill>
                <a:srgbClr val="000000"/>
              </a:solidFill>
              <a:latin typeface="Bryant Pro Medium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63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051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8403" y="3595204"/>
            <a:ext cx="3986290" cy="272370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Personalize this slide with your story or delete it.</a:t>
            </a:r>
          </a:p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(Please use only 1 slide)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13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403098" y="1949963"/>
            <a:ext cx="2311158" cy="2016529"/>
            <a:chOff x="3403098" y="1949963"/>
            <a:chExt cx="2311158" cy="2016529"/>
          </a:xfrm>
        </p:grpSpPr>
        <p:sp>
          <p:nvSpPr>
            <p:cNvPr id="3" name="Oval 2"/>
            <p:cNvSpPr/>
            <p:nvPr/>
          </p:nvSpPr>
          <p:spPr>
            <a:xfrm>
              <a:off x="3403098" y="1949963"/>
              <a:ext cx="2311158" cy="2016529"/>
            </a:xfrm>
            <a:prstGeom prst="ellipse">
              <a:avLst/>
            </a:prstGeom>
            <a:noFill/>
            <a:ln w="28575">
              <a:solidFill>
                <a:srgbClr val="0628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54583" y="2684584"/>
              <a:ext cx="1423397" cy="507831"/>
            </a:xfrm>
            <a:prstGeom prst="rect">
              <a:avLst/>
            </a:prstGeom>
            <a:noFill/>
            <a:ln>
              <a:solidFill>
                <a:srgbClr val="06283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rgbClr val="C00000"/>
                  </a:solidFill>
                  <a:latin typeface="Bryant Pro Medium"/>
                </a:rPr>
                <a:t>Heart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86903" y="3238848"/>
            <a:ext cx="2287315" cy="2000347"/>
            <a:chOff x="2486903" y="3238848"/>
            <a:chExt cx="2287315" cy="2000347"/>
          </a:xfrm>
        </p:grpSpPr>
        <p:sp>
          <p:nvSpPr>
            <p:cNvPr id="14" name="Oval 13"/>
            <p:cNvSpPr/>
            <p:nvPr/>
          </p:nvSpPr>
          <p:spPr>
            <a:xfrm>
              <a:off x="2486903" y="3238848"/>
              <a:ext cx="2287315" cy="2000347"/>
            </a:xfrm>
            <a:prstGeom prst="ellipse">
              <a:avLst/>
            </a:prstGeom>
            <a:noFill/>
            <a:ln w="28575">
              <a:solidFill>
                <a:srgbClr val="0628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93746" y="3997447"/>
              <a:ext cx="1273628" cy="507831"/>
            </a:xfrm>
            <a:prstGeom prst="rect">
              <a:avLst/>
            </a:prstGeom>
            <a:noFill/>
            <a:ln>
              <a:solidFill>
                <a:srgbClr val="06283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rgbClr val="709312"/>
                  </a:solidFill>
                  <a:latin typeface="Bryant Pro Medium"/>
                </a:rPr>
                <a:t>Mind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73928" y="3207893"/>
            <a:ext cx="2280366" cy="1988512"/>
            <a:chOff x="4373928" y="3207893"/>
            <a:chExt cx="2280366" cy="1988512"/>
          </a:xfrm>
        </p:grpSpPr>
        <p:sp>
          <p:nvSpPr>
            <p:cNvPr id="12" name="Oval 11"/>
            <p:cNvSpPr/>
            <p:nvPr/>
          </p:nvSpPr>
          <p:spPr>
            <a:xfrm>
              <a:off x="4373928" y="3207893"/>
              <a:ext cx="2280366" cy="1988512"/>
            </a:xfrm>
            <a:prstGeom prst="ellipse">
              <a:avLst/>
            </a:prstGeom>
            <a:noFill/>
            <a:ln w="28575">
              <a:solidFill>
                <a:srgbClr val="0628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80772" y="3948233"/>
              <a:ext cx="1273628" cy="507831"/>
            </a:xfrm>
            <a:prstGeom prst="rect">
              <a:avLst/>
            </a:prstGeom>
            <a:noFill/>
            <a:ln>
              <a:solidFill>
                <a:srgbClr val="06283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solidFill>
                    <a:srgbClr val="06283E"/>
                  </a:solidFill>
                  <a:latin typeface="Bryant Pro Medium"/>
                </a:rPr>
                <a:t>Soul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92444" y="947884"/>
            <a:ext cx="6437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cs typeface="Arial"/>
              </a:rPr>
              <a:t>Money is 3 Dimensional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1256" y="5675135"/>
            <a:ext cx="765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cs typeface="Arial"/>
              </a:rPr>
              <a:t>Transformation</a:t>
            </a:r>
            <a:r>
              <a:rPr lang="en-US" sz="2800" dirty="0">
                <a:solidFill>
                  <a:srgbClr val="F05149"/>
                </a:solidFill>
                <a:cs typeface="Arial"/>
              </a:rPr>
              <a:t> </a:t>
            </a:r>
            <a:r>
              <a:rPr lang="en-US" sz="2800" dirty="0">
                <a:cs typeface="Arial"/>
              </a:rPr>
              <a:t>starts with the </a:t>
            </a:r>
            <a:r>
              <a:rPr lang="en-US" sz="2800" b="1" dirty="0">
                <a:solidFill>
                  <a:srgbClr val="C00000"/>
                </a:solidFill>
                <a:cs typeface="Arial"/>
              </a:rPr>
              <a:t>Heart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656" y="6563306"/>
            <a:ext cx="1944793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6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20477" y="1060960"/>
            <a:ext cx="77433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cs typeface="Arial"/>
              </a:rPr>
              <a:t>Your Money Story is POWERFUL!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01873" y="2558423"/>
            <a:ext cx="69619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Arial"/>
              </a:rPr>
              <a:t>We are typically unaware or not conscious of our money story.</a:t>
            </a:r>
          </a:p>
          <a:p>
            <a:endParaRPr lang="en-US" sz="2800" dirty="0">
              <a:cs typeface="Arial"/>
            </a:endParaRPr>
          </a:p>
          <a:p>
            <a:r>
              <a:rPr lang="en-US" sz="2800" dirty="0">
                <a:cs typeface="Arial"/>
              </a:rPr>
              <a:t>It is our beliefs, values and perspectives about money.</a:t>
            </a:r>
          </a:p>
          <a:p>
            <a:endParaRPr lang="en-US" sz="2800" dirty="0">
              <a:cs typeface="Arial"/>
            </a:endParaRPr>
          </a:p>
          <a:p>
            <a:r>
              <a:rPr lang="en-US" sz="2800" dirty="0">
                <a:cs typeface="Arial"/>
              </a:rPr>
              <a:t>Our story began when we were kids and it drives our adult financial behaviors.</a:t>
            </a:r>
          </a:p>
          <a:p>
            <a:endParaRPr lang="en-US" sz="2800" dirty="0">
              <a:cs typeface="Arial"/>
            </a:endParaRPr>
          </a:p>
          <a:p>
            <a:endParaRPr lang="en-US" sz="2800" dirty="0">
              <a:cs typeface="Arial"/>
            </a:endParaRPr>
          </a:p>
          <a:p>
            <a:endParaRPr lang="en-US" sz="2800" dirty="0">
              <a:cs typeface="Arial"/>
            </a:endParaRPr>
          </a:p>
        </p:txBody>
      </p:sp>
      <p:sp>
        <p:nvSpPr>
          <p:cNvPr id="3" name="Heart 2"/>
          <p:cNvSpPr/>
          <p:nvPr/>
        </p:nvSpPr>
        <p:spPr>
          <a:xfrm>
            <a:off x="720477" y="2624359"/>
            <a:ext cx="601121" cy="466662"/>
          </a:xfrm>
          <a:prstGeom prst="heart">
            <a:avLst/>
          </a:prstGeom>
          <a:solidFill>
            <a:srgbClr val="D81E05"/>
          </a:solidFill>
          <a:ln>
            <a:solidFill>
              <a:srgbClr val="D81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77" y="3911518"/>
            <a:ext cx="621846" cy="481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14" y="5213641"/>
            <a:ext cx="62184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8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7684" y="1346900"/>
            <a:ext cx="4500142" cy="660177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Opposites Attract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3112" y="3515722"/>
            <a:ext cx="63492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Spenders &amp; Savers</a:t>
            </a:r>
          </a:p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Dreamers &amp; Doers</a:t>
            </a:r>
          </a:p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Risk Takers &amp; Risk Avoiders</a:t>
            </a:r>
          </a:p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Introverts &amp; Extroverts</a:t>
            </a:r>
          </a:p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Avoiders &amp; Planners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39541" y="2257960"/>
            <a:ext cx="2116427" cy="1006879"/>
            <a:chOff x="3248678" y="2185230"/>
            <a:chExt cx="2116427" cy="1006879"/>
          </a:xfrm>
        </p:grpSpPr>
        <p:sp>
          <p:nvSpPr>
            <p:cNvPr id="3" name="Right Arrow 2"/>
            <p:cNvSpPr/>
            <p:nvPr/>
          </p:nvSpPr>
          <p:spPr>
            <a:xfrm>
              <a:off x="3248678" y="2187695"/>
              <a:ext cx="1050877" cy="1004414"/>
            </a:xfrm>
            <a:prstGeom prst="rightArrow">
              <a:avLst/>
            </a:prstGeom>
            <a:solidFill>
              <a:srgbClr val="709302"/>
            </a:solidFill>
            <a:ln>
              <a:solidFill>
                <a:srgbClr val="7093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 flipH="1">
              <a:off x="4299555" y="2185230"/>
              <a:ext cx="1065550" cy="1006879"/>
            </a:xfrm>
            <a:prstGeom prst="rightArrow">
              <a:avLst/>
            </a:prstGeom>
            <a:solidFill>
              <a:srgbClr val="06283E"/>
            </a:solidFill>
            <a:ln>
              <a:solidFill>
                <a:srgbClr val="0628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896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7684" y="2512876"/>
            <a:ext cx="4500142" cy="660177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Secret Spy Activity </a:t>
            </a:r>
          </a:p>
        </p:txBody>
      </p:sp>
    </p:spTree>
    <p:extLst>
      <p:ext uri="{BB962C8B-B14F-4D97-AF65-F5344CB8AC3E}">
        <p14:creationId xmlns:p14="http://schemas.microsoft.com/office/powerpoint/2010/main" val="534853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187049" y="2873333"/>
            <a:ext cx="676989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Compare your Score with </a:t>
            </a:r>
          </a:p>
          <a:p>
            <a:pPr algn="ctr"/>
            <a:r>
              <a:rPr lang="en-US" sz="4400" b="1" dirty="0"/>
              <a:t>your Partner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Example: My score is 42 and my spouse’s score is 56 - a difference of 14.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154" y="1510831"/>
            <a:ext cx="2127688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85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73479" y="1614873"/>
            <a:ext cx="7165075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cs typeface="Arial"/>
              </a:rPr>
              <a:t>Answer Key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Bryant Pro Medium" panose="02000603030000020004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10 points apart – </a:t>
            </a:r>
            <a:r>
              <a:rPr lang="en-US" sz="2800" dirty="0">
                <a:solidFill>
                  <a:srgbClr val="C00000"/>
                </a:solidFill>
                <a:cs typeface="Arial"/>
              </a:rPr>
              <a:t>AGREE</a:t>
            </a:r>
            <a:r>
              <a:rPr lang="en-US" sz="2800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/>
              </a:rPr>
              <a:t>on</a:t>
            </a:r>
            <a:r>
              <a:rPr lang="en-US" sz="2800" dirty="0">
                <a:solidFill>
                  <a:srgbClr val="75706E"/>
                </a:solidFill>
                <a:cs typeface="Arial"/>
              </a:rPr>
              <a:t> </a:t>
            </a:r>
            <a:r>
              <a:rPr lang="en-US" sz="2800" dirty="0">
                <a:solidFill>
                  <a:srgbClr val="C00000"/>
                </a:solidFill>
                <a:cs typeface="Arial"/>
              </a:rPr>
              <a:t>MOST </a:t>
            </a:r>
            <a:r>
              <a:rPr lang="en-US" sz="2800" dirty="0">
                <a:solidFill>
                  <a:srgbClr val="000000"/>
                </a:solidFill>
                <a:cs typeface="Arial"/>
              </a:rPr>
              <a:t>spending.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rgbClr val="75706E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11-30 points apart – </a:t>
            </a:r>
            <a:r>
              <a:rPr lang="en-US" sz="2800" dirty="0">
                <a:solidFill>
                  <a:srgbClr val="C00000"/>
                </a:solidFill>
                <a:cs typeface="Arial"/>
              </a:rPr>
              <a:t>DISAGREE </a:t>
            </a:r>
            <a:r>
              <a:rPr lang="en-US" sz="2800" dirty="0">
                <a:solidFill>
                  <a:srgbClr val="000000"/>
                </a:solidFill>
                <a:cs typeface="Arial"/>
              </a:rPr>
              <a:t>on</a:t>
            </a:r>
            <a:r>
              <a:rPr lang="en-US" sz="2800" dirty="0">
                <a:solidFill>
                  <a:srgbClr val="75706E"/>
                </a:solidFill>
                <a:cs typeface="Arial"/>
              </a:rPr>
              <a:t> </a:t>
            </a:r>
            <a:r>
              <a:rPr lang="en-US" sz="2800" dirty="0">
                <a:solidFill>
                  <a:srgbClr val="C00000"/>
                </a:solidFill>
                <a:cs typeface="Arial"/>
              </a:rPr>
              <a:t>SOME </a:t>
            </a:r>
            <a:r>
              <a:rPr lang="en-US" sz="2800" dirty="0">
                <a:solidFill>
                  <a:srgbClr val="000000"/>
                </a:solidFill>
                <a:cs typeface="Arial"/>
              </a:rPr>
              <a:t>spending.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solidFill>
                <a:srgbClr val="75706E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30+ points – </a:t>
            </a:r>
            <a:r>
              <a:rPr lang="en-US" sz="2800" dirty="0">
                <a:solidFill>
                  <a:srgbClr val="C00000"/>
                </a:solidFill>
                <a:cs typeface="Arial"/>
              </a:rPr>
              <a:t>DISAGREE </a:t>
            </a:r>
            <a:r>
              <a:rPr lang="en-US" sz="2800" dirty="0">
                <a:solidFill>
                  <a:srgbClr val="000000"/>
                </a:solidFill>
                <a:cs typeface="Arial"/>
              </a:rPr>
              <a:t>on</a:t>
            </a:r>
            <a:r>
              <a:rPr lang="en-US" sz="2800" dirty="0">
                <a:solidFill>
                  <a:srgbClr val="75706E"/>
                </a:solidFill>
                <a:cs typeface="Arial"/>
              </a:rPr>
              <a:t> </a:t>
            </a:r>
            <a:r>
              <a:rPr lang="en-US" sz="2800" dirty="0">
                <a:solidFill>
                  <a:srgbClr val="C00000"/>
                </a:solidFill>
                <a:cs typeface="Arial"/>
              </a:rPr>
              <a:t>MOST </a:t>
            </a:r>
            <a:r>
              <a:rPr lang="en-US" sz="2800" dirty="0">
                <a:solidFill>
                  <a:srgbClr val="000000"/>
                </a:solidFill>
                <a:cs typeface="Arial"/>
              </a:rPr>
              <a:t>spending.</a:t>
            </a:r>
          </a:p>
          <a:p>
            <a:endParaRPr lang="en-US" sz="2100" dirty="0">
              <a:solidFill>
                <a:srgbClr val="75706E"/>
              </a:solidFill>
              <a:latin typeface="Bryant Pro Medium" panose="0200060303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163626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294190" y="1737084"/>
            <a:ext cx="6551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cs typeface="Arial"/>
              </a:rPr>
              <a:t>Discussion / Reflection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4190" y="2704668"/>
            <a:ext cx="6696293" cy="284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As a couple, what ah-ah’s did you have?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Where are you connected?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Where do you want to get aligned?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What do you think it means for how you are making financial decisions together? </a:t>
            </a:r>
          </a:p>
        </p:txBody>
      </p:sp>
    </p:spTree>
    <p:extLst>
      <p:ext uri="{BB962C8B-B14F-4D97-AF65-F5344CB8AC3E}">
        <p14:creationId xmlns:p14="http://schemas.microsoft.com/office/powerpoint/2010/main" val="109480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3312F2D926AF48B1F6FDB8FFC3224D" ma:contentTypeVersion="11" ma:contentTypeDescription="Create a new document." ma:contentTypeScope="" ma:versionID="7d70c479f211b55acb9891d94f8124d9">
  <xsd:schema xmlns:xsd="http://www.w3.org/2001/XMLSchema" xmlns:xs="http://www.w3.org/2001/XMLSchema" xmlns:p="http://schemas.microsoft.com/office/2006/metadata/properties" xmlns:ns2="9c0f974d-26f5-4252-9807-1e07130582e8" xmlns:ns3="c891717c-02b3-49e7-9031-327b2ea50ef1" targetNamespace="http://schemas.microsoft.com/office/2006/metadata/properties" ma:root="true" ma:fieldsID="eafae43b7aee1d876299030311a4e0d2" ns2:_="" ns3:_="">
    <xsd:import namespace="9c0f974d-26f5-4252-9807-1e07130582e8"/>
    <xsd:import namespace="c891717c-02b3-49e7-9031-327b2ea50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f974d-26f5-4252-9807-1e07130582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91717c-02b3-49e7-9031-327b2ea50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2AE84D-B4F4-41BF-B789-73D2381D14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0f974d-26f5-4252-9807-1e07130582e8"/>
    <ds:schemaRef ds:uri="c891717c-02b3-49e7-9031-327b2ea50e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B7FC1D-33DF-426A-942C-6772929D895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8D56463-785B-43AA-A460-CBDE99B238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3641</TotalTime>
  <Words>273</Words>
  <Application>Microsoft Macintosh PowerPoint</Application>
  <PresentationFormat>On-screen Show (4:3)</PresentationFormat>
  <Paragraphs>56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Bryant Pro Medium</vt:lpstr>
      <vt:lpstr>Calibri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Opposites Attract</vt:lpstr>
      <vt:lpstr>Secret Spy Activity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 &amp; Money</dc:title>
  <dc:creator>Rachael Harris</dc:creator>
  <cp:lastModifiedBy>Sean Sanberg</cp:lastModifiedBy>
  <cp:revision>93</cp:revision>
  <dcterms:created xsi:type="dcterms:W3CDTF">2016-06-17T23:55:40Z</dcterms:created>
  <dcterms:modified xsi:type="dcterms:W3CDTF">2023-02-22T20:18:32Z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0x010100A73312F2D926AF48B1F6FDB8FFC3224D</vt:lpwstr>
  </property>
  <property fmtid="{D5CDD505-2E9C-101B-9397-08002B2CF9AE}" pid="3" name="Order">
    <vt:r8>271400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